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72" r:id="rId3"/>
    <p:sldId id="276" r:id="rId4"/>
    <p:sldId id="274" r:id="rId5"/>
    <p:sldId id="275" r:id="rId6"/>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2" autoAdjust="0"/>
    <p:restoredTop sz="91613" autoAdjust="0"/>
  </p:normalViewPr>
  <p:slideViewPr>
    <p:cSldViewPr>
      <p:cViewPr>
        <p:scale>
          <a:sx n="160" d="100"/>
          <a:sy n="160" d="100"/>
        </p:scale>
        <p:origin x="952"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1" cy="480060"/>
          </a:xfrm>
          <a:prstGeom prst="rect">
            <a:avLst/>
          </a:prstGeom>
        </p:spPr>
        <p:txBody>
          <a:bodyPr vert="horz" lIns="96645" tIns="48322" rIns="96645" bIns="48322" rtlCol="0"/>
          <a:lstStyle>
            <a:lvl1pPr algn="l">
              <a:defRPr sz="1300"/>
            </a:lvl1pPr>
          </a:lstStyle>
          <a:p>
            <a:endParaRPr lang="en-US"/>
          </a:p>
        </p:txBody>
      </p:sp>
      <p:sp>
        <p:nvSpPr>
          <p:cNvPr id="3" name="Date Placeholder 2"/>
          <p:cNvSpPr>
            <a:spLocks noGrp="1"/>
          </p:cNvSpPr>
          <p:nvPr>
            <p:ph type="dt" idx="1"/>
          </p:nvPr>
        </p:nvSpPr>
        <p:spPr>
          <a:xfrm>
            <a:off x="4143588" y="1"/>
            <a:ext cx="3169921" cy="480060"/>
          </a:xfrm>
          <a:prstGeom prst="rect">
            <a:avLst/>
          </a:prstGeom>
        </p:spPr>
        <p:txBody>
          <a:bodyPr vert="horz" lIns="96645" tIns="48322" rIns="96645" bIns="48322" rtlCol="0"/>
          <a:lstStyle>
            <a:lvl1pPr algn="r">
              <a:defRPr sz="1300"/>
            </a:lvl1pPr>
          </a:lstStyle>
          <a:p>
            <a:fld id="{A1CD0EAA-8363-4D28-AD28-85AE8F8F7776}" type="datetimeFigureOut">
              <a:rPr lang="en-US" smtClean="0"/>
              <a:pPr/>
              <a:t>5/18/21</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6645" tIns="48322" rIns="96645" bIns="48322" rtlCol="0" anchor="ctr"/>
          <a:lstStyle/>
          <a:p>
            <a:endParaRPr lang="en-US"/>
          </a:p>
        </p:txBody>
      </p:sp>
      <p:sp>
        <p:nvSpPr>
          <p:cNvPr id="5" name="Notes Placeholder 4"/>
          <p:cNvSpPr>
            <a:spLocks noGrp="1"/>
          </p:cNvSpPr>
          <p:nvPr>
            <p:ph type="body" sz="quarter" idx="3"/>
          </p:nvPr>
        </p:nvSpPr>
        <p:spPr>
          <a:xfrm>
            <a:off x="731521" y="4560572"/>
            <a:ext cx="5852160" cy="4320540"/>
          </a:xfrm>
          <a:prstGeom prst="rect">
            <a:avLst/>
          </a:prstGeom>
        </p:spPr>
        <p:txBody>
          <a:bodyPr vert="horz" lIns="96645" tIns="48322" rIns="96645"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1" cy="480060"/>
          </a:xfrm>
          <a:prstGeom prst="rect">
            <a:avLst/>
          </a:prstGeom>
        </p:spPr>
        <p:txBody>
          <a:bodyPr vert="horz" lIns="96645" tIns="48322" rIns="96645" bIns="4832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4"/>
            <a:ext cx="3169921" cy="480060"/>
          </a:xfrm>
          <a:prstGeom prst="rect">
            <a:avLst/>
          </a:prstGeom>
        </p:spPr>
        <p:txBody>
          <a:bodyPr vert="horz" lIns="96645" tIns="48322" rIns="96645" bIns="48322" rtlCol="0" anchor="b"/>
          <a:lstStyle>
            <a:lvl1pPr algn="r">
              <a:defRPr sz="1300"/>
            </a:lvl1pPr>
          </a:lstStyle>
          <a:p>
            <a:fld id="{CB3E376B-00DD-49B3-8545-684F7DFFD2D6}" type="slidenum">
              <a:rPr lang="en-US" smtClean="0"/>
              <a:pPr/>
              <a:t>‹#›</a:t>
            </a:fld>
            <a:endParaRPr lang="en-US"/>
          </a:p>
        </p:txBody>
      </p:sp>
    </p:spTree>
    <p:extLst>
      <p:ext uri="{BB962C8B-B14F-4D97-AF65-F5344CB8AC3E}">
        <p14:creationId xmlns:p14="http://schemas.microsoft.com/office/powerpoint/2010/main" val="372256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3E376B-00DD-49B3-8545-684F7DFFD2D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3E376B-00DD-49B3-8545-684F7DFFD2D6}" type="slidenum">
              <a:rPr lang="en-US" smtClean="0"/>
              <a:pPr/>
              <a:t>2</a:t>
            </a:fld>
            <a:endParaRPr lang="en-US"/>
          </a:p>
        </p:txBody>
      </p:sp>
    </p:spTree>
    <p:extLst>
      <p:ext uri="{BB962C8B-B14F-4D97-AF65-F5344CB8AC3E}">
        <p14:creationId xmlns:p14="http://schemas.microsoft.com/office/powerpoint/2010/main" val="207772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3E376B-00DD-49B3-8545-684F7DFFD2D6}" type="slidenum">
              <a:rPr lang="en-US" smtClean="0"/>
              <a:pPr/>
              <a:t>3</a:t>
            </a:fld>
            <a:endParaRPr lang="en-US"/>
          </a:p>
        </p:txBody>
      </p:sp>
    </p:spTree>
    <p:extLst>
      <p:ext uri="{BB962C8B-B14F-4D97-AF65-F5344CB8AC3E}">
        <p14:creationId xmlns:p14="http://schemas.microsoft.com/office/powerpoint/2010/main" val="2095354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3E376B-00DD-49B3-8545-684F7DFFD2D6}" type="slidenum">
              <a:rPr lang="en-US" smtClean="0"/>
              <a:pPr/>
              <a:t>4</a:t>
            </a:fld>
            <a:endParaRPr lang="en-US"/>
          </a:p>
        </p:txBody>
      </p:sp>
    </p:spTree>
    <p:extLst>
      <p:ext uri="{BB962C8B-B14F-4D97-AF65-F5344CB8AC3E}">
        <p14:creationId xmlns:p14="http://schemas.microsoft.com/office/powerpoint/2010/main" val="1374186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20725"/>
            <a:ext cx="2701925"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3E376B-00DD-49B3-8545-684F7DFFD2D6}" type="slidenum">
              <a:rPr lang="en-US" smtClean="0"/>
              <a:pPr/>
              <a:t>5</a:t>
            </a:fld>
            <a:endParaRPr lang="en-US"/>
          </a:p>
        </p:txBody>
      </p:sp>
    </p:spTree>
    <p:extLst>
      <p:ext uri="{BB962C8B-B14F-4D97-AF65-F5344CB8AC3E}">
        <p14:creationId xmlns:p14="http://schemas.microsoft.com/office/powerpoint/2010/main" val="351963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C97532-78C3-4E43-A659-F8C4E90833A0}" type="datetimeFigureOut">
              <a:rPr lang="en-US" smtClean="0"/>
              <a:pPr/>
              <a:t>5/18/21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7532-78C3-4E43-A659-F8C4E90833A0}" type="datetimeFigureOut">
              <a:rPr lang="en-US" smtClean="0"/>
              <a:pPr/>
              <a:t>5/18/21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7532-78C3-4E43-A659-F8C4E90833A0}" type="datetimeFigureOut">
              <a:rPr lang="en-US" smtClean="0"/>
              <a:pPr/>
              <a:t>5/18/21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C97532-78C3-4E43-A659-F8C4E90833A0}" type="datetimeFigureOut">
              <a:rPr lang="en-US" smtClean="0"/>
              <a:pPr/>
              <a:t>5/18/21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7532-78C3-4E43-A659-F8C4E90833A0}" type="datetimeFigureOut">
              <a:rPr lang="en-US" smtClean="0"/>
              <a:pPr/>
              <a:t>5/18/21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C97532-78C3-4E43-A659-F8C4E90833A0}" type="datetimeFigureOut">
              <a:rPr lang="en-US" smtClean="0"/>
              <a:pPr/>
              <a:t>5/18/21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C97532-78C3-4E43-A659-F8C4E90833A0}" type="datetimeFigureOut">
              <a:rPr lang="en-US" smtClean="0"/>
              <a:pPr/>
              <a:t>5/18/21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C97532-78C3-4E43-A659-F8C4E90833A0}" type="datetimeFigureOut">
              <a:rPr lang="en-US" smtClean="0"/>
              <a:pPr/>
              <a:t>5/18/21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97532-78C3-4E43-A659-F8C4E90833A0}" type="datetimeFigureOut">
              <a:rPr lang="en-US" smtClean="0"/>
              <a:pPr/>
              <a:t>5/18/21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C97532-78C3-4E43-A659-F8C4E90833A0}" type="datetimeFigureOut">
              <a:rPr lang="en-US" smtClean="0"/>
              <a:pPr/>
              <a:t>5/18/21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C97532-78C3-4E43-A659-F8C4E90833A0}" type="datetimeFigureOut">
              <a:rPr lang="en-US" smtClean="0"/>
              <a:pPr/>
              <a:t>5/18/21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C4E9-0A09-4D46-A6E0-41BA1D73E8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BC97532-78C3-4E43-A659-F8C4E90833A0}" type="datetimeFigureOut">
              <a:rPr lang="en-US" smtClean="0"/>
              <a:pPr/>
              <a:t>5/18/21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34AC4E9-0A09-4D46-A6E0-41BA1D73E8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43164" y="116851"/>
            <a:ext cx="6552428" cy="118480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0564" y="219503"/>
            <a:ext cx="4538102" cy="523220"/>
          </a:xfrm>
          <a:prstGeom prst="rect">
            <a:avLst/>
          </a:prstGeom>
          <a:noFill/>
        </p:spPr>
        <p:txBody>
          <a:bodyPr wrap="none" rtlCol="0">
            <a:spAutoFit/>
          </a:bodyPr>
          <a:lstStyle/>
          <a:p>
            <a:r>
              <a:rPr lang="en-US" sz="2800" b="1" dirty="0"/>
              <a:t>Improving your Relationships</a:t>
            </a:r>
          </a:p>
        </p:txBody>
      </p:sp>
      <p:sp>
        <p:nvSpPr>
          <p:cNvPr id="19" name="TextBox 18"/>
          <p:cNvSpPr txBox="1"/>
          <p:nvPr/>
        </p:nvSpPr>
        <p:spPr>
          <a:xfrm>
            <a:off x="1295400" y="606689"/>
            <a:ext cx="3004349" cy="276999"/>
          </a:xfrm>
          <a:prstGeom prst="rect">
            <a:avLst/>
          </a:prstGeom>
          <a:noFill/>
        </p:spPr>
        <p:txBody>
          <a:bodyPr wrap="none" rtlCol="0">
            <a:spAutoFit/>
          </a:bodyPr>
          <a:lstStyle/>
          <a:p>
            <a:r>
              <a:rPr lang="en-US" sz="1200" dirty="0">
                <a:latin typeface="Century Gothic" pitchFamily="34" charset="0"/>
              </a:rPr>
              <a:t>How to have a Relationship Skills Party</a:t>
            </a:r>
          </a:p>
        </p:txBody>
      </p:sp>
      <p:sp>
        <p:nvSpPr>
          <p:cNvPr id="24" name="TextBox 23"/>
          <p:cNvSpPr txBox="1"/>
          <p:nvPr/>
        </p:nvSpPr>
        <p:spPr>
          <a:xfrm>
            <a:off x="20425" y="8916443"/>
            <a:ext cx="1837362" cy="215444"/>
          </a:xfrm>
          <a:prstGeom prst="rect">
            <a:avLst/>
          </a:prstGeom>
          <a:noFill/>
        </p:spPr>
        <p:txBody>
          <a:bodyPr wrap="none" rtlCol="0">
            <a:spAutoFit/>
          </a:bodyPr>
          <a:lstStyle/>
          <a:p>
            <a:r>
              <a:rPr lang="en-US" sz="800" dirty="0"/>
              <a:t>Copyright © Claritypoint Coaching 2021</a:t>
            </a:r>
          </a:p>
        </p:txBody>
      </p:sp>
      <p:sp>
        <p:nvSpPr>
          <p:cNvPr id="12" name="Rectangle 11">
            <a:extLst>
              <a:ext uri="{FF2B5EF4-FFF2-40B4-BE49-F238E27FC236}">
                <a16:creationId xmlns:a16="http://schemas.microsoft.com/office/drawing/2014/main" id="{9CDDADA5-B54B-B14A-B247-5147B75EAB3C}"/>
              </a:ext>
            </a:extLst>
          </p:cNvPr>
          <p:cNvSpPr>
            <a:spLocks noChangeArrowheads="1"/>
          </p:cNvSpPr>
          <p:nvPr/>
        </p:nvSpPr>
        <p:spPr bwMode="auto">
          <a:xfrm>
            <a:off x="143164" y="1324160"/>
            <a:ext cx="6689103" cy="6764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r>
              <a:rPr lang="en-US" sz="1100" dirty="0">
                <a:latin typeface="Century Gothic" panose="020B0502020202020204" pitchFamily="34" charset="0"/>
              </a:rPr>
              <a:t>Invite people to host a FREE Relationship Skills party at their house. </a:t>
            </a:r>
          </a:p>
          <a:p>
            <a:endParaRPr lang="en-US" sz="1100" dirty="0">
              <a:latin typeface="Century Gothic" panose="020B0502020202020204" pitchFamily="34" charset="0"/>
            </a:endParaRPr>
          </a:p>
          <a:p>
            <a:r>
              <a:rPr lang="en-US" sz="1100" dirty="0">
                <a:latin typeface="Century Gothic" panose="020B0502020202020204" pitchFamily="34" charset="0"/>
              </a:rPr>
              <a:t>Maybe their friends, neighbors, family members or a club even.  </a:t>
            </a:r>
          </a:p>
          <a:p>
            <a:endParaRPr lang="en-US" sz="1100" dirty="0">
              <a:latin typeface="Century Gothic" panose="020B0502020202020204" pitchFamily="34" charset="0"/>
            </a:endParaRPr>
          </a:p>
          <a:p>
            <a:r>
              <a:rPr lang="en-US" sz="1100" dirty="0">
                <a:latin typeface="Century Gothic" panose="020B0502020202020204" pitchFamily="34" charset="0"/>
              </a:rPr>
              <a:t>Invite anyone who likes learning more about themselves and wants to improve.</a:t>
            </a:r>
          </a:p>
          <a:p>
            <a:endParaRPr lang="en-US" sz="1100" dirty="0">
              <a:latin typeface="Century Gothic" panose="020B0502020202020204" pitchFamily="34" charset="0"/>
            </a:endParaRPr>
          </a:p>
          <a:p>
            <a:r>
              <a:rPr lang="en-US" sz="1100" dirty="0">
                <a:latin typeface="Century Gothic" panose="020B0502020202020204" pitchFamily="34" charset="0"/>
              </a:rPr>
              <a:t>Recommend that they provide refreshments of some kind or make it a dessert pot-luck.  </a:t>
            </a:r>
            <a:br>
              <a:rPr lang="en-US" sz="1100" dirty="0">
                <a:latin typeface="Century Gothic" panose="020B0502020202020204" pitchFamily="34" charset="0"/>
              </a:rPr>
            </a:br>
            <a:endParaRPr lang="en-US" sz="1100" dirty="0">
              <a:latin typeface="Century Gothic" panose="020B0502020202020204" pitchFamily="34" charset="0"/>
            </a:endParaRPr>
          </a:p>
          <a:p>
            <a:pPr marL="171450" indent="-171450" fontAlgn="base">
              <a:buFont typeface="Arial" panose="020B0604020202020204" pitchFamily="34" charset="0"/>
              <a:buChar char="•"/>
            </a:pPr>
            <a:r>
              <a:rPr lang="en-US" sz="1100" dirty="0">
                <a:latin typeface="Century Gothic" panose="020B0502020202020204" pitchFamily="34" charset="0"/>
              </a:rPr>
              <a:t>You could have books out for sale.  You buy them for $10. Sell for more</a:t>
            </a:r>
          </a:p>
          <a:p>
            <a:pPr marL="171450" indent="-171450" fontAlgn="base">
              <a:buFont typeface="Arial" panose="020B0604020202020204" pitchFamily="34" charset="0"/>
              <a:buChar char="•"/>
            </a:pPr>
            <a:r>
              <a:rPr lang="en-US" sz="1100" dirty="0">
                <a:latin typeface="Century Gothic" panose="020B0502020202020204" pitchFamily="34" charset="0"/>
              </a:rPr>
              <a:t>Here is a sample invitation:</a:t>
            </a:r>
          </a:p>
          <a:p>
            <a:br>
              <a:rPr lang="en-US" sz="1100" dirty="0">
                <a:latin typeface="Century Gothic" panose="020B0502020202020204" pitchFamily="34" charset="0"/>
              </a:rPr>
            </a:br>
            <a:r>
              <a:rPr lang="en-US" sz="1100" dirty="0">
                <a:latin typeface="Century Gothic" panose="020B0502020202020204" pitchFamily="34" charset="0"/>
              </a:rPr>
              <a:t>You are invited to a fun night of learning and laughter to improve your people skills and relationships. I have Coach ___________________coming to share skills and tools to make all your relationships better and get your functioning in relationships at your best. </a:t>
            </a:r>
          </a:p>
          <a:p>
            <a:br>
              <a:rPr lang="en-US" sz="1100" dirty="0">
                <a:latin typeface="Century Gothic" panose="020B0502020202020204" pitchFamily="34" charset="0"/>
              </a:rPr>
            </a:br>
            <a:r>
              <a:rPr lang="en-US" sz="1100" dirty="0">
                <a:latin typeface="Century Gothic" panose="020B0502020202020204" pitchFamily="34" charset="0"/>
              </a:rPr>
              <a:t>This party will be a ________________dessert potluck (or whatever you want to do) and you will have the opportunity to take the Claritypoint Assessment ahead of time. Go to </a:t>
            </a:r>
            <a:r>
              <a:rPr lang="en-US" sz="1100" b="1" dirty="0" err="1">
                <a:latin typeface="Century Gothic" panose="020B0502020202020204" pitchFamily="34" charset="0"/>
              </a:rPr>
              <a:t>www.claritypointcoaching.com</a:t>
            </a:r>
            <a:r>
              <a:rPr lang="en-US" sz="1100" dirty="0">
                <a:latin typeface="Century Gothic" panose="020B0502020202020204" pitchFamily="34" charset="0"/>
              </a:rPr>
              <a:t> to take the assessment.  </a:t>
            </a:r>
          </a:p>
          <a:p>
            <a:endParaRPr lang="en-US" sz="1100" dirty="0">
              <a:latin typeface="Century Gothic" panose="020B0502020202020204" pitchFamily="34" charset="0"/>
            </a:endParaRPr>
          </a:p>
          <a:p>
            <a:r>
              <a:rPr lang="en-US" sz="1100" dirty="0">
                <a:latin typeface="Century Gothic" panose="020B0502020202020204" pitchFamily="34" charset="0"/>
              </a:rPr>
              <a:t>On the night of our party, we will explain all about the Claritypoint (or your coaching business name) and how you can improve all your relationships.</a:t>
            </a:r>
          </a:p>
          <a:p>
            <a:br>
              <a:rPr lang="en-US" sz="1100" dirty="0">
                <a:latin typeface="Century Gothic" panose="020B0502020202020204" pitchFamily="34" charset="0"/>
              </a:rPr>
            </a:br>
            <a:r>
              <a:rPr lang="en-US" sz="1100" dirty="0">
                <a:latin typeface="Century Gothic" panose="020B0502020202020204" pitchFamily="34" charset="0"/>
              </a:rPr>
              <a:t>(No one will be singled out, embarrassed or put on the spot at any time.)</a:t>
            </a:r>
          </a:p>
          <a:p>
            <a:br>
              <a:rPr lang="en-US" sz="1100" dirty="0">
                <a:latin typeface="Century Gothic" panose="020B0502020202020204" pitchFamily="34" charset="0"/>
              </a:rPr>
            </a:br>
            <a:r>
              <a:rPr lang="en-US" sz="1100" dirty="0">
                <a:latin typeface="Century Gothic" panose="020B0502020202020204" pitchFamily="34" charset="0"/>
              </a:rPr>
              <a:t>Coach ____________ is a sought life coach…. and this is a really amazing opportunity to hear them speak for free. </a:t>
            </a:r>
          </a:p>
          <a:p>
            <a:br>
              <a:rPr lang="en-US" sz="1100" dirty="0">
                <a:latin typeface="Century Gothic" panose="020B0502020202020204" pitchFamily="34" charset="0"/>
              </a:rPr>
            </a:br>
            <a:r>
              <a:rPr lang="en-US" sz="1100" dirty="0">
                <a:latin typeface="Century Gothic" panose="020B0502020202020204" pitchFamily="34" charset="0"/>
              </a:rPr>
              <a:t>The party will be on…   </a:t>
            </a:r>
          </a:p>
          <a:p>
            <a:r>
              <a:rPr lang="en-US" sz="1100" dirty="0">
                <a:latin typeface="Century Gothic" panose="020B0502020202020204" pitchFamily="34" charset="0"/>
              </a:rPr>
              <a:t>at this time...</a:t>
            </a:r>
          </a:p>
          <a:p>
            <a:endParaRPr lang="en-US" sz="1100" dirty="0">
              <a:latin typeface="Century Gothic" panose="020B0502020202020204" pitchFamily="34" charset="0"/>
            </a:endParaRPr>
          </a:p>
          <a:p>
            <a:endParaRPr lang="en-US" sz="1100" dirty="0">
              <a:latin typeface="Century Gothic" panose="020B0502020202020204" pitchFamily="34" charset="0"/>
            </a:endParaRPr>
          </a:p>
          <a:p>
            <a:endParaRPr lang="en-US" sz="1100" dirty="0">
              <a:latin typeface="Century Gothic" panose="020B0502020202020204" pitchFamily="34" charset="0"/>
            </a:endParaRPr>
          </a:p>
          <a:p>
            <a:endParaRPr lang="en-US" sz="1100" dirty="0">
              <a:latin typeface="Century Gothic" panose="020B0502020202020204" pitchFamily="34" charset="0"/>
            </a:endParaRPr>
          </a:p>
          <a:p>
            <a:endParaRPr lang="en-US" sz="1100" dirty="0">
              <a:latin typeface="Century Gothic" panose="020B0502020202020204" pitchFamily="34" charset="0"/>
            </a:endParaRPr>
          </a:p>
          <a:p>
            <a:endParaRPr lang="en-US" sz="1100" dirty="0">
              <a:latin typeface="Century Gothic" panose="020B0502020202020204" pitchFamily="34" charset="0"/>
            </a:endParaRPr>
          </a:p>
          <a:p>
            <a:endParaRPr lang="en-US" sz="1100" dirty="0">
              <a:latin typeface="Century Gothic" panose="020B0502020202020204" pitchFamily="34" charset="0"/>
            </a:endParaRPr>
          </a:p>
          <a:p>
            <a:br>
              <a:rPr lang="en-US" sz="1100" dirty="0">
                <a:latin typeface="Century Gothic" panose="020B0502020202020204" pitchFamily="34" charset="0"/>
              </a:rPr>
            </a:br>
            <a:endParaRPr lang="en-US" sz="1100" dirty="0">
              <a:latin typeface="Century Gothic" panose="020B0502020202020204" pitchFamily="34" charset="0"/>
              <a:ea typeface="Calibri" pitchFamily="34" charset="0"/>
              <a:cs typeface="Times New Roman" pitchFamily="18" charset="0"/>
            </a:endParaRPr>
          </a:p>
        </p:txBody>
      </p:sp>
      <p:pic>
        <p:nvPicPr>
          <p:cNvPr id="14" name="Picture 13" descr="Icon&#10;&#10;Description automatically generated">
            <a:extLst>
              <a:ext uri="{FF2B5EF4-FFF2-40B4-BE49-F238E27FC236}">
                <a16:creationId xmlns:a16="http://schemas.microsoft.com/office/drawing/2014/main" id="{107E9C32-49C3-EA4E-9739-957DA400C8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5392" y="222741"/>
            <a:ext cx="973022" cy="9730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152400" y="1442651"/>
            <a:ext cx="6604034" cy="7032694"/>
          </a:xfrm>
          <a:prstGeom prst="rect">
            <a:avLst/>
          </a:prstGeom>
          <a:noFill/>
        </p:spPr>
        <p:txBody>
          <a:bodyPr wrap="square" rtlCol="0">
            <a:spAutoFit/>
          </a:bodyPr>
          <a:lstStyle/>
          <a:p>
            <a:r>
              <a:rPr lang="en-US" sz="1100" dirty="0">
                <a:latin typeface="Century Gothic" panose="020B0502020202020204" pitchFamily="34" charset="0"/>
              </a:rPr>
              <a:t>Once you have almost everyone settled - you can move onto the teaching part of the night.</a:t>
            </a:r>
          </a:p>
          <a:p>
            <a:br>
              <a:rPr lang="en-US" sz="1100" dirty="0">
                <a:latin typeface="Century Gothic" panose="020B0502020202020204" pitchFamily="34" charset="0"/>
              </a:rPr>
            </a:br>
            <a:r>
              <a:rPr lang="en-US" sz="1100" b="1" u="sng" dirty="0">
                <a:latin typeface="Century Gothic" panose="020B0502020202020204" pitchFamily="34" charset="0"/>
              </a:rPr>
              <a:t>Outline of program:</a:t>
            </a:r>
          </a:p>
          <a:p>
            <a:br>
              <a:rPr lang="en-US" sz="1100" dirty="0">
                <a:latin typeface="Century Gothic" panose="020B0502020202020204" pitchFamily="34" charset="0"/>
              </a:rPr>
            </a:br>
            <a:r>
              <a:rPr lang="en-US" sz="1100" dirty="0">
                <a:latin typeface="Century Gothic" panose="020B0502020202020204" pitchFamily="34" charset="0"/>
              </a:rPr>
              <a:t>Introduce that we are going to teach them to understand their relationship at a whole new level. </a:t>
            </a:r>
          </a:p>
          <a:p>
            <a:r>
              <a:rPr lang="en-US" sz="1100" dirty="0">
                <a:latin typeface="Century Gothic" panose="020B0502020202020204" pitchFamily="34" charset="0"/>
              </a:rPr>
              <a:t>You are going to teach them about the real drivers of behavior and how this makes understanding people easy.</a:t>
            </a:r>
          </a:p>
          <a:p>
            <a:br>
              <a:rPr lang="en-US" sz="1100" dirty="0">
                <a:latin typeface="Century Gothic" panose="020B0502020202020204" pitchFamily="34" charset="0"/>
              </a:rPr>
            </a:br>
            <a:r>
              <a:rPr lang="en-US" sz="1100" dirty="0">
                <a:latin typeface="Century Gothic" panose="020B0502020202020204" pitchFamily="34" charset="0"/>
              </a:rPr>
              <a:t>Explain how fear is what makes us behave badly. (Always)</a:t>
            </a:r>
          </a:p>
          <a:p>
            <a:r>
              <a:rPr lang="en-US" sz="1100" dirty="0">
                <a:latin typeface="Century Gothic" panose="020B0502020202020204" pitchFamily="34" charset="0"/>
              </a:rPr>
              <a:t>Explain the two core fears</a:t>
            </a:r>
          </a:p>
          <a:p>
            <a:r>
              <a:rPr lang="en-US" sz="1100" dirty="0">
                <a:latin typeface="Century Gothic" panose="020B0502020202020204" pitchFamily="34" charset="0"/>
              </a:rPr>
              <a:t>Explain that we all have both – but one that is a little more dominant.</a:t>
            </a:r>
          </a:p>
          <a:p>
            <a:r>
              <a:rPr lang="en-US" sz="1100" dirty="0">
                <a:latin typeface="Century Gothic" panose="020B0502020202020204" pitchFamily="34" charset="0"/>
              </a:rPr>
              <a:t>Explain qualities of two fears in dominance. </a:t>
            </a:r>
          </a:p>
          <a:p>
            <a:endParaRPr lang="en-US" sz="1100" dirty="0">
              <a:latin typeface="Century Gothic" panose="020B0502020202020204" pitchFamily="34" charset="0"/>
            </a:endParaRPr>
          </a:p>
          <a:p>
            <a:r>
              <a:rPr lang="en-US" sz="1100" dirty="0">
                <a:latin typeface="Century Gothic" panose="020B0502020202020204" pitchFamily="34" charset="0"/>
              </a:rPr>
              <a:t>You might want to move all the fear of failure dominant people to one side of the room. And the fear of loss dominant on the other. Talk about the common bad behaviors for each fear dominance.  Laugh about how accurate they are with each side.</a:t>
            </a:r>
          </a:p>
          <a:p>
            <a:br>
              <a:rPr lang="en-US" sz="1100" dirty="0">
                <a:latin typeface="Century Gothic" panose="020B0502020202020204" pitchFamily="34" charset="0"/>
              </a:rPr>
            </a:br>
            <a:r>
              <a:rPr lang="en-US" sz="1100" dirty="0">
                <a:latin typeface="Century Gothic" panose="020B0502020202020204" pitchFamily="34" charset="0"/>
              </a:rPr>
              <a:t>Explain the two states we function in 24/7 – fear or safe.</a:t>
            </a:r>
          </a:p>
          <a:p>
            <a:r>
              <a:rPr lang="en-US" sz="1100" dirty="0">
                <a:latin typeface="Century Gothic" panose="020B0502020202020204" pitchFamily="34" charset="0"/>
              </a:rPr>
              <a:t>You are balanced or unbalanced all the time.</a:t>
            </a:r>
          </a:p>
          <a:p>
            <a:r>
              <a:rPr lang="en-US" sz="1100" dirty="0">
                <a:latin typeface="Century Gothic" panose="020B0502020202020204" pitchFamily="34" charset="0"/>
              </a:rPr>
              <a:t>Your job is be aware of your state and stay balanced – something we teach in coaching.</a:t>
            </a:r>
          </a:p>
          <a:p>
            <a:endParaRPr lang="en-US" sz="1100" dirty="0">
              <a:latin typeface="Century Gothic" panose="020B0502020202020204" pitchFamily="34" charset="0"/>
            </a:endParaRPr>
          </a:p>
          <a:p>
            <a:r>
              <a:rPr lang="en-US" sz="1100" dirty="0">
                <a:latin typeface="Century Gothic" panose="020B0502020202020204" pitchFamily="34" charset="0"/>
              </a:rPr>
              <a:t>Now you know your dominant fear and what your unbalanced state can look like. </a:t>
            </a:r>
          </a:p>
          <a:p>
            <a:endParaRPr lang="en-US" sz="1100" dirty="0">
              <a:latin typeface="Century Gothic" panose="020B0502020202020204" pitchFamily="34" charset="0"/>
            </a:endParaRPr>
          </a:p>
          <a:p>
            <a:r>
              <a:rPr lang="en-US" sz="1100" dirty="0">
                <a:latin typeface="Century Gothic" panose="020B0502020202020204" pitchFamily="34" charset="0"/>
              </a:rPr>
              <a:t>Teach them how to get out of fear of failure.</a:t>
            </a:r>
          </a:p>
          <a:p>
            <a:r>
              <a:rPr lang="en-US" sz="1100" dirty="0">
                <a:latin typeface="Century Gothic" panose="020B0502020202020204" pitchFamily="34" charset="0"/>
              </a:rPr>
              <a:t>Teach about the belief “I am not good enough” and the foundational belief “Human value can change.”  Talk about how we change that belief to “Humans have unchangeable, infinite value that is the same!”</a:t>
            </a:r>
          </a:p>
          <a:p>
            <a:endParaRPr lang="en-US" sz="1100" dirty="0">
              <a:latin typeface="Century Gothic" panose="020B0502020202020204" pitchFamily="34" charset="0"/>
            </a:endParaRPr>
          </a:p>
          <a:p>
            <a:r>
              <a:rPr lang="en-US" sz="1100" dirty="0">
                <a:latin typeface="Century Gothic" panose="020B0502020202020204" pitchFamily="34" charset="0"/>
              </a:rPr>
              <a:t>Teach them how to get out of fear of loss.</a:t>
            </a:r>
            <a:br>
              <a:rPr lang="en-US" sz="1100" dirty="0">
                <a:latin typeface="Century Gothic" panose="020B0502020202020204" pitchFamily="34" charset="0"/>
              </a:rPr>
            </a:br>
            <a:r>
              <a:rPr lang="en-US" sz="1100" dirty="0">
                <a:latin typeface="Century Gothic" panose="020B0502020202020204" pitchFamily="34" charset="0"/>
              </a:rPr>
              <a:t>Teach about the belief “I am not safe” and the foundational belief “Life is random chaos” and talk about how to trust that life is your perfect classroom. </a:t>
            </a:r>
          </a:p>
          <a:p>
            <a:endParaRPr lang="en-US" sz="1100" dirty="0">
              <a:latin typeface="Century Gothic" panose="020B0502020202020204" pitchFamily="34" charset="0"/>
            </a:endParaRPr>
          </a:p>
          <a:p>
            <a:r>
              <a:rPr lang="en-US" sz="1100" dirty="0">
                <a:latin typeface="Century Gothic" panose="020B0502020202020204" pitchFamily="34" charset="0"/>
              </a:rPr>
              <a:t>Teach those parts but keep mentioning that most people have to work at this and that’s why we offer coaching to change these beliefs at the subconscious level. Keep talking about how we deep dive on each of these in coaching too.  Do this to sell coaching in a soft way. </a:t>
            </a:r>
          </a:p>
          <a:p>
            <a:endParaRPr lang="en-US" sz="1100" dirty="0">
              <a:latin typeface="Century Gothic" panose="020B0502020202020204" pitchFamily="34" charset="0"/>
            </a:endParaRPr>
          </a:p>
          <a:p>
            <a:r>
              <a:rPr lang="en-US" sz="1100" dirty="0">
                <a:latin typeface="Century Gothic" panose="020B0502020202020204" pitchFamily="34" charset="0"/>
              </a:rPr>
              <a:t>You also have the option of talking about how to keep yourself balanced and also how to help your partner stay balanced. </a:t>
            </a:r>
          </a:p>
          <a:p>
            <a:endParaRPr lang="en-US" sz="1100" dirty="0">
              <a:latin typeface="Century Gothic" panose="020B0502020202020204" pitchFamily="34" charset="0"/>
            </a:endParaRPr>
          </a:p>
          <a:p>
            <a:r>
              <a:rPr lang="en-US" sz="1100" dirty="0">
                <a:latin typeface="Century Gothic" panose="020B0502020202020204" pitchFamily="34" charset="0"/>
              </a:rPr>
              <a:t>You could also talk about the three types of relationships.</a:t>
            </a:r>
          </a:p>
        </p:txBody>
      </p:sp>
      <p:sp>
        <p:nvSpPr>
          <p:cNvPr id="17" name="Rectangle 16">
            <a:extLst>
              <a:ext uri="{FF2B5EF4-FFF2-40B4-BE49-F238E27FC236}">
                <a16:creationId xmlns:a16="http://schemas.microsoft.com/office/drawing/2014/main" id="{D0D07433-E689-6E45-AE91-FAE653E47A80}"/>
              </a:ext>
            </a:extLst>
          </p:cNvPr>
          <p:cNvSpPr/>
          <p:nvPr/>
        </p:nvSpPr>
        <p:spPr>
          <a:xfrm>
            <a:off x="152400" y="119927"/>
            <a:ext cx="6552428" cy="118480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E23014A-139E-8546-B11C-2FB5671F4DD7}"/>
              </a:ext>
            </a:extLst>
          </p:cNvPr>
          <p:cNvSpPr txBox="1"/>
          <p:nvPr/>
        </p:nvSpPr>
        <p:spPr>
          <a:xfrm>
            <a:off x="590564" y="219503"/>
            <a:ext cx="4538102" cy="523220"/>
          </a:xfrm>
          <a:prstGeom prst="rect">
            <a:avLst/>
          </a:prstGeom>
          <a:noFill/>
        </p:spPr>
        <p:txBody>
          <a:bodyPr wrap="none" rtlCol="0">
            <a:spAutoFit/>
          </a:bodyPr>
          <a:lstStyle/>
          <a:p>
            <a:r>
              <a:rPr lang="en-US" sz="2800" b="1" dirty="0"/>
              <a:t>Improving your Relationships</a:t>
            </a:r>
          </a:p>
        </p:txBody>
      </p:sp>
      <p:sp>
        <p:nvSpPr>
          <p:cNvPr id="30" name="TextBox 29">
            <a:extLst>
              <a:ext uri="{FF2B5EF4-FFF2-40B4-BE49-F238E27FC236}">
                <a16:creationId xmlns:a16="http://schemas.microsoft.com/office/drawing/2014/main" id="{90B0D6AA-C9AA-5C49-ADEC-751E9AB1DA1D}"/>
              </a:ext>
            </a:extLst>
          </p:cNvPr>
          <p:cNvSpPr txBox="1"/>
          <p:nvPr/>
        </p:nvSpPr>
        <p:spPr>
          <a:xfrm>
            <a:off x="0" y="8916351"/>
            <a:ext cx="1837362" cy="215444"/>
          </a:xfrm>
          <a:prstGeom prst="rect">
            <a:avLst/>
          </a:prstGeom>
          <a:noFill/>
        </p:spPr>
        <p:txBody>
          <a:bodyPr wrap="none" rtlCol="0">
            <a:spAutoFit/>
          </a:bodyPr>
          <a:lstStyle/>
          <a:p>
            <a:r>
              <a:rPr lang="en-US" sz="800" dirty="0"/>
              <a:t>Copyright © Claritypoint Coaching 2021</a:t>
            </a:r>
          </a:p>
        </p:txBody>
      </p:sp>
      <p:sp>
        <p:nvSpPr>
          <p:cNvPr id="35" name="TextBox 34">
            <a:extLst>
              <a:ext uri="{FF2B5EF4-FFF2-40B4-BE49-F238E27FC236}">
                <a16:creationId xmlns:a16="http://schemas.microsoft.com/office/drawing/2014/main" id="{A68AC54E-61A3-0940-AE6F-E4179F213951}"/>
              </a:ext>
            </a:extLst>
          </p:cNvPr>
          <p:cNvSpPr txBox="1"/>
          <p:nvPr/>
        </p:nvSpPr>
        <p:spPr>
          <a:xfrm>
            <a:off x="1295400" y="606689"/>
            <a:ext cx="3004349" cy="276999"/>
          </a:xfrm>
          <a:prstGeom prst="rect">
            <a:avLst/>
          </a:prstGeom>
          <a:noFill/>
        </p:spPr>
        <p:txBody>
          <a:bodyPr wrap="none" rtlCol="0">
            <a:spAutoFit/>
          </a:bodyPr>
          <a:lstStyle/>
          <a:p>
            <a:r>
              <a:rPr lang="en-US" sz="1200" dirty="0">
                <a:latin typeface="Century Gothic" pitchFamily="34" charset="0"/>
              </a:rPr>
              <a:t>How to have a Relationship Skills Party</a:t>
            </a:r>
          </a:p>
        </p:txBody>
      </p:sp>
      <p:pic>
        <p:nvPicPr>
          <p:cNvPr id="36" name="Picture 35" descr="Icon&#10;&#10;Description automatically generated">
            <a:extLst>
              <a:ext uri="{FF2B5EF4-FFF2-40B4-BE49-F238E27FC236}">
                <a16:creationId xmlns:a16="http://schemas.microsoft.com/office/drawing/2014/main" id="{CA098617-9811-124B-A118-505833B49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5392" y="222741"/>
            <a:ext cx="973022" cy="973022"/>
          </a:xfrm>
          <a:prstGeom prst="rect">
            <a:avLst/>
          </a:prstGeom>
        </p:spPr>
      </p:pic>
    </p:spTree>
    <p:extLst>
      <p:ext uri="{BB962C8B-B14F-4D97-AF65-F5344CB8AC3E}">
        <p14:creationId xmlns:p14="http://schemas.microsoft.com/office/powerpoint/2010/main" val="182229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0D07433-E689-6E45-AE91-FAE653E47A80}"/>
              </a:ext>
            </a:extLst>
          </p:cNvPr>
          <p:cNvSpPr/>
          <p:nvPr/>
        </p:nvSpPr>
        <p:spPr>
          <a:xfrm>
            <a:off x="152400" y="119927"/>
            <a:ext cx="6552428" cy="118480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E23014A-139E-8546-B11C-2FB5671F4DD7}"/>
              </a:ext>
            </a:extLst>
          </p:cNvPr>
          <p:cNvSpPr txBox="1"/>
          <p:nvPr/>
        </p:nvSpPr>
        <p:spPr>
          <a:xfrm>
            <a:off x="590564" y="219503"/>
            <a:ext cx="4538102" cy="523220"/>
          </a:xfrm>
          <a:prstGeom prst="rect">
            <a:avLst/>
          </a:prstGeom>
          <a:noFill/>
        </p:spPr>
        <p:txBody>
          <a:bodyPr wrap="none" rtlCol="0">
            <a:spAutoFit/>
          </a:bodyPr>
          <a:lstStyle/>
          <a:p>
            <a:r>
              <a:rPr lang="en-US" sz="2800" b="1" dirty="0"/>
              <a:t>Improving your Relationships</a:t>
            </a:r>
          </a:p>
        </p:txBody>
      </p:sp>
      <p:sp>
        <p:nvSpPr>
          <p:cNvPr id="30" name="TextBox 29">
            <a:extLst>
              <a:ext uri="{FF2B5EF4-FFF2-40B4-BE49-F238E27FC236}">
                <a16:creationId xmlns:a16="http://schemas.microsoft.com/office/drawing/2014/main" id="{90B0D6AA-C9AA-5C49-ADEC-751E9AB1DA1D}"/>
              </a:ext>
            </a:extLst>
          </p:cNvPr>
          <p:cNvSpPr txBox="1"/>
          <p:nvPr/>
        </p:nvSpPr>
        <p:spPr>
          <a:xfrm>
            <a:off x="0" y="8916351"/>
            <a:ext cx="1837362" cy="215444"/>
          </a:xfrm>
          <a:prstGeom prst="rect">
            <a:avLst/>
          </a:prstGeom>
          <a:noFill/>
        </p:spPr>
        <p:txBody>
          <a:bodyPr wrap="none" rtlCol="0">
            <a:spAutoFit/>
          </a:bodyPr>
          <a:lstStyle/>
          <a:p>
            <a:r>
              <a:rPr lang="en-US" sz="800" dirty="0"/>
              <a:t>Copyright © Claritypoint Coaching 2021</a:t>
            </a:r>
          </a:p>
        </p:txBody>
      </p:sp>
      <p:sp>
        <p:nvSpPr>
          <p:cNvPr id="35" name="TextBox 34">
            <a:extLst>
              <a:ext uri="{FF2B5EF4-FFF2-40B4-BE49-F238E27FC236}">
                <a16:creationId xmlns:a16="http://schemas.microsoft.com/office/drawing/2014/main" id="{A68AC54E-61A3-0940-AE6F-E4179F213951}"/>
              </a:ext>
            </a:extLst>
          </p:cNvPr>
          <p:cNvSpPr txBox="1"/>
          <p:nvPr/>
        </p:nvSpPr>
        <p:spPr>
          <a:xfrm>
            <a:off x="1295400" y="606689"/>
            <a:ext cx="3004349" cy="276999"/>
          </a:xfrm>
          <a:prstGeom prst="rect">
            <a:avLst/>
          </a:prstGeom>
          <a:noFill/>
        </p:spPr>
        <p:txBody>
          <a:bodyPr wrap="none" rtlCol="0">
            <a:spAutoFit/>
          </a:bodyPr>
          <a:lstStyle/>
          <a:p>
            <a:r>
              <a:rPr lang="en-US" sz="1200" dirty="0">
                <a:latin typeface="Century Gothic" pitchFamily="34" charset="0"/>
              </a:rPr>
              <a:t>How to have a Relationship Skills Party</a:t>
            </a:r>
          </a:p>
        </p:txBody>
      </p:sp>
      <p:pic>
        <p:nvPicPr>
          <p:cNvPr id="36" name="Picture 35" descr="Icon&#10;&#10;Description automatically generated">
            <a:extLst>
              <a:ext uri="{FF2B5EF4-FFF2-40B4-BE49-F238E27FC236}">
                <a16:creationId xmlns:a16="http://schemas.microsoft.com/office/drawing/2014/main" id="{CA098617-9811-124B-A118-505833B49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5392" y="222741"/>
            <a:ext cx="973022" cy="973022"/>
          </a:xfrm>
          <a:prstGeom prst="rect">
            <a:avLst/>
          </a:prstGeom>
        </p:spPr>
      </p:pic>
      <p:sp>
        <p:nvSpPr>
          <p:cNvPr id="8" name="TextBox 7">
            <a:extLst>
              <a:ext uri="{FF2B5EF4-FFF2-40B4-BE49-F238E27FC236}">
                <a16:creationId xmlns:a16="http://schemas.microsoft.com/office/drawing/2014/main" id="{2FDC06AD-B8A4-D946-8914-44D970EF9A81}"/>
              </a:ext>
            </a:extLst>
          </p:cNvPr>
          <p:cNvSpPr txBox="1"/>
          <p:nvPr/>
        </p:nvSpPr>
        <p:spPr>
          <a:xfrm>
            <a:off x="311319" y="1447800"/>
            <a:ext cx="6367667" cy="1569660"/>
          </a:xfrm>
          <a:prstGeom prst="rect">
            <a:avLst/>
          </a:prstGeom>
          <a:noFill/>
        </p:spPr>
        <p:txBody>
          <a:bodyPr wrap="square" rtlCol="0">
            <a:spAutoFit/>
          </a:bodyPr>
          <a:lstStyle/>
          <a:p>
            <a:pPr lvl="0" fontAlgn="base">
              <a:spcBef>
                <a:spcPct val="0"/>
              </a:spcBef>
              <a:spcAft>
                <a:spcPct val="0"/>
              </a:spcAft>
              <a:tabLst>
                <a:tab pos="742950" algn="l"/>
                <a:tab pos="2914650" algn="l"/>
              </a:tabLst>
            </a:pPr>
            <a:r>
              <a:rPr lang="en-US" sz="1200" b="1" dirty="0">
                <a:ea typeface="Calibri" pitchFamily="34" charset="0"/>
                <a:cs typeface="Times New Roman" pitchFamily="18" charset="0"/>
              </a:rPr>
              <a:t>Principle 1: </a:t>
            </a:r>
            <a:r>
              <a:rPr lang="en-US" sz="1200" dirty="0">
                <a:ea typeface="Calibri" pitchFamily="34" charset="0"/>
                <a:cs typeface="Times New Roman" pitchFamily="18" charset="0"/>
              </a:rPr>
              <a:t>Everyone battles these same two core fears:</a:t>
            </a:r>
          </a:p>
          <a:p>
            <a:pPr lvl="0" fontAlgn="base">
              <a:spcBef>
                <a:spcPct val="0"/>
              </a:spcBef>
              <a:spcAft>
                <a:spcPct val="0"/>
              </a:spcAft>
              <a:tabLst>
                <a:tab pos="742950" algn="l"/>
                <a:tab pos="2914650" algn="l"/>
              </a:tabLst>
            </a:pPr>
            <a:endParaRPr lang="en-US" sz="1200" dirty="0">
              <a:ea typeface="Calibri" pitchFamily="34" charset="0"/>
              <a:cs typeface="Times New Roman" pitchFamily="18" charset="0"/>
            </a:endParaRPr>
          </a:p>
          <a:p>
            <a:pPr marL="228600" lvl="0" indent="-228600" fontAlgn="base">
              <a:spcBef>
                <a:spcPct val="0"/>
              </a:spcBef>
              <a:spcAft>
                <a:spcPct val="0"/>
              </a:spcAft>
              <a:buFont typeface="+mj-lt"/>
              <a:buAutoNum type="arabicPeriod"/>
              <a:tabLst>
                <a:tab pos="742950" algn="l"/>
                <a:tab pos="2914650" algn="l"/>
              </a:tabLst>
            </a:pPr>
            <a:r>
              <a:rPr lang="en-US" sz="1200" dirty="0">
                <a:ea typeface="Calibri" pitchFamily="34" charset="0"/>
                <a:cs typeface="Times New Roman" pitchFamily="18" charset="0"/>
              </a:rPr>
              <a:t>The fear that they might not be good enough. A Fear of Failure</a:t>
            </a:r>
          </a:p>
          <a:p>
            <a:pPr marL="228600" lvl="0" indent="-228600" fontAlgn="base">
              <a:spcBef>
                <a:spcPct val="0"/>
              </a:spcBef>
              <a:spcAft>
                <a:spcPct val="0"/>
              </a:spcAft>
              <a:buFont typeface="+mj-lt"/>
              <a:buAutoNum type="arabicPeriod"/>
              <a:tabLst>
                <a:tab pos="742950" algn="l"/>
                <a:tab pos="2914650" algn="l"/>
              </a:tabLst>
            </a:pPr>
            <a:r>
              <a:rPr lang="en-US" sz="1200" dirty="0">
                <a:ea typeface="Calibri" pitchFamily="34" charset="0"/>
                <a:cs typeface="Times New Roman" pitchFamily="18" charset="0"/>
              </a:rPr>
              <a:t>The fear that their life won’t be good enough. A Fear of Loss</a:t>
            </a:r>
          </a:p>
          <a:p>
            <a:pPr lvl="0" fontAlgn="base">
              <a:spcBef>
                <a:spcPct val="0"/>
              </a:spcBef>
              <a:spcAft>
                <a:spcPct val="0"/>
              </a:spcAft>
            </a:pPr>
            <a:endParaRPr lang="en-US" sz="1200" dirty="0">
              <a:ea typeface="Calibri" pitchFamily="34" charset="0"/>
              <a:cs typeface="Times New Roman" pitchFamily="18" charset="0"/>
            </a:endParaRPr>
          </a:p>
          <a:p>
            <a:pPr lvl="0" eaLnBrk="0" fontAlgn="base" hangingPunct="0">
              <a:spcBef>
                <a:spcPct val="0"/>
              </a:spcBef>
              <a:spcAft>
                <a:spcPct val="0"/>
              </a:spcAft>
            </a:pPr>
            <a:r>
              <a:rPr lang="en-US" sz="1200" b="1" dirty="0">
                <a:ea typeface="Calibri" pitchFamily="34" charset="0"/>
                <a:cs typeface="Times New Roman" pitchFamily="18" charset="0"/>
              </a:rPr>
              <a:t>Principle 2: </a:t>
            </a:r>
            <a:r>
              <a:rPr lang="en-US" sz="1200" dirty="0">
                <a:ea typeface="Calibri" pitchFamily="34" charset="0"/>
                <a:cs typeface="Times New Roman" pitchFamily="18" charset="0"/>
              </a:rPr>
              <a:t>Fear creates bad behavior. It makes you selfish, protective and defensive.  When you come from fear you are not showing up with love. </a:t>
            </a:r>
          </a:p>
          <a:p>
            <a:pPr lvl="0" eaLnBrk="0" fontAlgn="base" hangingPunct="0">
              <a:spcBef>
                <a:spcPct val="0"/>
              </a:spcBef>
              <a:spcAft>
                <a:spcPct val="0"/>
              </a:spcAft>
              <a:tabLst>
                <a:tab pos="742950" algn="l"/>
              </a:tabLst>
            </a:pPr>
            <a:endParaRPr lang="en-US" sz="1200" dirty="0">
              <a:ea typeface="Calibri" pitchFamily="34" charset="0"/>
              <a:cs typeface="Times New Roman" pitchFamily="18" charset="0"/>
            </a:endParaRPr>
          </a:p>
        </p:txBody>
      </p:sp>
      <p:sp>
        <p:nvSpPr>
          <p:cNvPr id="9" name="TextBox 21">
            <a:extLst>
              <a:ext uri="{FF2B5EF4-FFF2-40B4-BE49-F238E27FC236}">
                <a16:creationId xmlns:a16="http://schemas.microsoft.com/office/drawing/2014/main" id="{2F05D9F3-B5FD-1746-8D44-9D3B27E04326}"/>
              </a:ext>
            </a:extLst>
          </p:cNvPr>
          <p:cNvSpPr txBox="1">
            <a:spLocks noChangeArrowheads="1"/>
          </p:cNvSpPr>
          <p:nvPr/>
        </p:nvSpPr>
        <p:spPr bwMode="auto">
          <a:xfrm>
            <a:off x="3431420" y="2887491"/>
            <a:ext cx="3122966" cy="1862048"/>
          </a:xfrm>
          <a:prstGeom prst="rect">
            <a:avLst/>
          </a:prstGeom>
          <a:noFill/>
          <a:ln w="9525">
            <a:noFill/>
            <a:miter lim="800000"/>
            <a:headEnd/>
            <a:tailEnd/>
          </a:ln>
        </p:spPr>
        <p:txBody>
          <a:bodyPr wrap="square">
            <a:spAutoFit/>
          </a:bodyPr>
          <a:lstStyle/>
          <a:p>
            <a:pPr lvl="0" algn="ctr">
              <a:defRPr/>
            </a:pPr>
            <a:r>
              <a:rPr lang="en-US" sz="1400" b="1" u="sng" dirty="0">
                <a:solidFill>
                  <a:prstClr val="black"/>
                </a:solidFill>
                <a:latin typeface="Century Gothic" pitchFamily="34" charset="0"/>
              </a:rPr>
              <a:t>Two New Perspectives</a:t>
            </a:r>
          </a:p>
          <a:p>
            <a:pPr lvl="0" algn="ctr">
              <a:defRPr/>
            </a:pPr>
            <a:endParaRPr lang="en-US" sz="300" u="sng" dirty="0">
              <a:solidFill>
                <a:prstClr val="black"/>
              </a:solidFill>
              <a:latin typeface="Calibri Light" pitchFamily="34" charset="0"/>
            </a:endParaRPr>
          </a:p>
          <a:p>
            <a:pPr marL="342900" lvl="0" indent="-342900" algn="ctr">
              <a:buFontTx/>
              <a:buAutoNum type="arabicParenR"/>
              <a:defRPr/>
            </a:pPr>
            <a:r>
              <a:rPr lang="en-US" sz="1400" dirty="0">
                <a:latin typeface="Calibri Light" pitchFamily="34" charset="0"/>
              </a:rPr>
              <a:t> You have the same </a:t>
            </a:r>
            <a:r>
              <a:rPr lang="en-US" sz="1400" u="sng" dirty="0">
                <a:latin typeface="Calibri Light" pitchFamily="34" charset="0"/>
              </a:rPr>
              <a:t>value</a:t>
            </a:r>
            <a:r>
              <a:rPr lang="en-US" sz="1400" dirty="0">
                <a:latin typeface="Calibri Light" pitchFamily="34" charset="0"/>
              </a:rPr>
              <a:t> no matter what because it cannot ever change.</a:t>
            </a:r>
          </a:p>
          <a:p>
            <a:pPr marL="342900" lvl="0" indent="-342900" algn="ctr">
              <a:buFontTx/>
              <a:buAutoNum type="arabicParenR"/>
              <a:defRPr/>
            </a:pPr>
            <a:endParaRPr lang="en-US" sz="1400" dirty="0">
              <a:latin typeface="Calibri Light" pitchFamily="34" charset="0"/>
            </a:endParaRPr>
          </a:p>
          <a:p>
            <a:pPr marL="342900" lvl="0" indent="-342900" algn="ctr">
              <a:buFontTx/>
              <a:buAutoNum type="arabicParenR"/>
              <a:defRPr/>
            </a:pPr>
            <a:r>
              <a:rPr lang="en-US" sz="1400" dirty="0">
                <a:latin typeface="Calibri Light" pitchFamily="34" charset="0"/>
              </a:rPr>
              <a:t> Your </a:t>
            </a:r>
            <a:r>
              <a:rPr lang="en-US" sz="1400" u="sng" dirty="0">
                <a:latin typeface="Calibri Light" pitchFamily="34" charset="0"/>
              </a:rPr>
              <a:t>journey</a:t>
            </a:r>
            <a:r>
              <a:rPr lang="en-US" sz="1400" dirty="0">
                <a:latin typeface="Calibri Light" pitchFamily="34" charset="0"/>
              </a:rPr>
              <a:t> is the perfect classroom for you and every experience is today’s perfect lesson</a:t>
            </a:r>
          </a:p>
        </p:txBody>
      </p:sp>
      <p:sp>
        <p:nvSpPr>
          <p:cNvPr id="10" name="Notched Right Arrow 9">
            <a:extLst>
              <a:ext uri="{FF2B5EF4-FFF2-40B4-BE49-F238E27FC236}">
                <a16:creationId xmlns:a16="http://schemas.microsoft.com/office/drawing/2014/main" id="{141CA17F-FECF-B740-823E-E2C9C49460B3}"/>
              </a:ext>
            </a:extLst>
          </p:cNvPr>
          <p:cNvSpPr/>
          <p:nvPr/>
        </p:nvSpPr>
        <p:spPr>
          <a:xfrm>
            <a:off x="3103239" y="3449400"/>
            <a:ext cx="553567" cy="290661"/>
          </a:xfrm>
          <a:prstGeom prst="notch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TextBox 10">
            <a:extLst>
              <a:ext uri="{FF2B5EF4-FFF2-40B4-BE49-F238E27FC236}">
                <a16:creationId xmlns:a16="http://schemas.microsoft.com/office/drawing/2014/main" id="{7CDB775A-031C-B142-9A0F-F7829BB8AA20}"/>
              </a:ext>
            </a:extLst>
          </p:cNvPr>
          <p:cNvSpPr txBox="1">
            <a:spLocks noChangeArrowheads="1"/>
          </p:cNvSpPr>
          <p:nvPr/>
        </p:nvSpPr>
        <p:spPr bwMode="auto">
          <a:xfrm>
            <a:off x="341445" y="2909137"/>
            <a:ext cx="3038578" cy="1646605"/>
          </a:xfrm>
          <a:prstGeom prst="rect">
            <a:avLst/>
          </a:prstGeom>
          <a:noFill/>
          <a:ln w="9525">
            <a:noFill/>
            <a:miter lim="800000"/>
            <a:headEnd/>
            <a:tailEnd/>
          </a:ln>
        </p:spPr>
        <p:txBody>
          <a:bodyPr wrap="square">
            <a:spAutoFit/>
          </a:bodyPr>
          <a:lstStyle/>
          <a:p>
            <a:pPr lvl="0" algn="ctr">
              <a:defRPr/>
            </a:pPr>
            <a:r>
              <a:rPr lang="en-US" sz="1400" b="1" u="sng" dirty="0">
                <a:solidFill>
                  <a:prstClr val="black"/>
                </a:solidFill>
                <a:latin typeface="Century Gothic" pitchFamily="34" charset="0"/>
              </a:rPr>
              <a:t>Two core fears</a:t>
            </a:r>
          </a:p>
          <a:p>
            <a:pPr lvl="0" algn="ctr">
              <a:defRPr/>
            </a:pPr>
            <a:endParaRPr lang="en-US" sz="300" b="1" u="sng" dirty="0">
              <a:solidFill>
                <a:prstClr val="black"/>
              </a:solidFill>
              <a:latin typeface="Calibri Light" pitchFamily="34" charset="0"/>
            </a:endParaRPr>
          </a:p>
          <a:p>
            <a:pPr marL="342900" lvl="0" indent="-342900" algn="ctr">
              <a:buFontTx/>
              <a:buAutoNum type="arabicParenR"/>
              <a:defRPr/>
            </a:pPr>
            <a:r>
              <a:rPr lang="en-US" sz="1400" dirty="0">
                <a:solidFill>
                  <a:prstClr val="black"/>
                </a:solidFill>
                <a:latin typeface="Calibri Light" pitchFamily="34" charset="0"/>
              </a:rPr>
              <a:t>I might not be good enough.</a:t>
            </a:r>
            <a:br>
              <a:rPr lang="en-US" sz="1400" dirty="0">
                <a:solidFill>
                  <a:prstClr val="black"/>
                </a:solidFill>
                <a:latin typeface="Calibri Light" pitchFamily="34" charset="0"/>
              </a:rPr>
            </a:br>
            <a:r>
              <a:rPr lang="en-US" sz="1400" dirty="0">
                <a:solidFill>
                  <a:prstClr val="black"/>
                </a:solidFill>
                <a:latin typeface="Calibri Light" pitchFamily="34" charset="0"/>
              </a:rPr>
              <a:t>(a fear of failure)</a:t>
            </a:r>
          </a:p>
          <a:p>
            <a:pPr marL="342900" lvl="0" indent="-342900" algn="ctr">
              <a:buFontTx/>
              <a:buAutoNum type="arabicParenR"/>
              <a:defRPr/>
            </a:pPr>
            <a:endParaRPr lang="en-US" sz="1400" dirty="0">
              <a:solidFill>
                <a:prstClr val="black"/>
              </a:solidFill>
              <a:latin typeface="Calibri Light" pitchFamily="34" charset="0"/>
            </a:endParaRPr>
          </a:p>
          <a:p>
            <a:pPr marL="342900" lvl="0" indent="-342900" algn="ctr">
              <a:buFontTx/>
              <a:buAutoNum type="arabicParenR"/>
              <a:defRPr/>
            </a:pPr>
            <a:endParaRPr lang="en-US" sz="1400" dirty="0">
              <a:solidFill>
                <a:prstClr val="black"/>
              </a:solidFill>
              <a:latin typeface="Calibri Light" pitchFamily="34" charset="0"/>
            </a:endParaRPr>
          </a:p>
          <a:p>
            <a:pPr marL="342900" lvl="0" indent="-342900" algn="ctr">
              <a:buFontTx/>
              <a:buAutoNum type="arabicParenR"/>
              <a:defRPr/>
            </a:pPr>
            <a:r>
              <a:rPr lang="en-US" sz="1400" dirty="0">
                <a:solidFill>
                  <a:prstClr val="black"/>
                </a:solidFill>
                <a:latin typeface="Calibri Light" pitchFamily="34" charset="0"/>
              </a:rPr>
              <a:t>My life might not be good enough.</a:t>
            </a:r>
            <a:br>
              <a:rPr lang="en-US" sz="1400" dirty="0">
                <a:solidFill>
                  <a:prstClr val="black"/>
                </a:solidFill>
                <a:latin typeface="Calibri Light" pitchFamily="34" charset="0"/>
              </a:rPr>
            </a:br>
            <a:r>
              <a:rPr lang="en-US" sz="1400" dirty="0">
                <a:solidFill>
                  <a:prstClr val="black"/>
                </a:solidFill>
                <a:latin typeface="Calibri Light" pitchFamily="34" charset="0"/>
              </a:rPr>
              <a:t>(a fear of loss)</a:t>
            </a:r>
          </a:p>
        </p:txBody>
      </p:sp>
      <p:sp>
        <p:nvSpPr>
          <p:cNvPr id="12" name="Notched Right Arrow 11">
            <a:extLst>
              <a:ext uri="{FF2B5EF4-FFF2-40B4-BE49-F238E27FC236}">
                <a16:creationId xmlns:a16="http://schemas.microsoft.com/office/drawing/2014/main" id="{0FABA36D-456F-3447-9318-6C5D76D5B386}"/>
              </a:ext>
            </a:extLst>
          </p:cNvPr>
          <p:cNvSpPr/>
          <p:nvPr/>
        </p:nvSpPr>
        <p:spPr>
          <a:xfrm>
            <a:off x="3103238" y="4387416"/>
            <a:ext cx="553567" cy="290661"/>
          </a:xfrm>
          <a:prstGeom prst="notch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TextBox 13">
            <a:extLst>
              <a:ext uri="{FF2B5EF4-FFF2-40B4-BE49-F238E27FC236}">
                <a16:creationId xmlns:a16="http://schemas.microsoft.com/office/drawing/2014/main" id="{20ED5DBF-6D55-A24C-A502-58FC33F5C438}"/>
              </a:ext>
            </a:extLst>
          </p:cNvPr>
          <p:cNvSpPr txBox="1"/>
          <p:nvPr/>
        </p:nvSpPr>
        <p:spPr>
          <a:xfrm>
            <a:off x="203950" y="996951"/>
            <a:ext cx="6082298" cy="261610"/>
          </a:xfrm>
          <a:prstGeom prst="rect">
            <a:avLst/>
          </a:prstGeom>
          <a:noFill/>
        </p:spPr>
        <p:txBody>
          <a:bodyPr wrap="square" rtlCol="0">
            <a:spAutoFit/>
          </a:bodyPr>
          <a:lstStyle/>
          <a:p>
            <a:r>
              <a:rPr lang="en-US" sz="1100" dirty="0">
                <a:latin typeface="Century Gothic" panose="020B0502020202020204" pitchFamily="34" charset="0"/>
              </a:rPr>
              <a:t>Coach Kim Giles  ▶︎   801-231-0107  ▶︎  </a:t>
            </a:r>
            <a:r>
              <a:rPr lang="en-US" sz="1100" dirty="0" err="1">
                <a:latin typeface="Century Gothic" panose="020B0502020202020204" pitchFamily="34" charset="0"/>
              </a:rPr>
              <a:t>coachkimgiles@gmail.com</a:t>
            </a:r>
            <a:endParaRPr lang="en-US" sz="1100" dirty="0">
              <a:latin typeface="Century Gothic" panose="020B0502020202020204" pitchFamily="34" charset="0"/>
            </a:endParaRPr>
          </a:p>
        </p:txBody>
      </p:sp>
      <p:sp>
        <p:nvSpPr>
          <p:cNvPr id="15" name="TextBox 14">
            <a:extLst>
              <a:ext uri="{FF2B5EF4-FFF2-40B4-BE49-F238E27FC236}">
                <a16:creationId xmlns:a16="http://schemas.microsoft.com/office/drawing/2014/main" id="{4FC3272F-3EC0-734C-B462-E8A2CFC81487}"/>
              </a:ext>
            </a:extLst>
          </p:cNvPr>
          <p:cNvSpPr txBox="1"/>
          <p:nvPr/>
        </p:nvSpPr>
        <p:spPr>
          <a:xfrm>
            <a:off x="100794" y="4800635"/>
            <a:ext cx="6604034" cy="261610"/>
          </a:xfrm>
          <a:prstGeom prst="rect">
            <a:avLst/>
          </a:prstGeom>
          <a:noFill/>
        </p:spPr>
        <p:txBody>
          <a:bodyPr wrap="square" rtlCol="0">
            <a:spAutoFit/>
          </a:bodyPr>
          <a:lstStyle/>
          <a:p>
            <a:pPr lvl="0" fontAlgn="base">
              <a:spcBef>
                <a:spcPct val="0"/>
              </a:spcBef>
              <a:spcAft>
                <a:spcPct val="0"/>
              </a:spcAft>
              <a:tabLst>
                <a:tab pos="742950" algn="l"/>
                <a:tab pos="2914650" algn="l"/>
              </a:tabLst>
            </a:pPr>
            <a:r>
              <a:rPr lang="en-US" sz="1100" dirty="0">
                <a:latin typeface="Century Gothic" panose="020B0502020202020204" pitchFamily="34" charset="0"/>
                <a:ea typeface="Calibri" pitchFamily="34" charset="0"/>
                <a:cs typeface="Times New Roman" pitchFamily="18" charset="0"/>
              </a:rPr>
              <a:t>There are only three types of relationships:</a:t>
            </a:r>
          </a:p>
        </p:txBody>
      </p:sp>
      <p:sp>
        <p:nvSpPr>
          <p:cNvPr id="16" name="TextBox 15">
            <a:extLst>
              <a:ext uri="{FF2B5EF4-FFF2-40B4-BE49-F238E27FC236}">
                <a16:creationId xmlns:a16="http://schemas.microsoft.com/office/drawing/2014/main" id="{A1B37C38-880D-104A-B3CB-74F6CE889555}"/>
              </a:ext>
            </a:extLst>
          </p:cNvPr>
          <p:cNvSpPr txBox="1"/>
          <p:nvPr/>
        </p:nvSpPr>
        <p:spPr>
          <a:xfrm>
            <a:off x="100794" y="5123799"/>
            <a:ext cx="2135520" cy="276999"/>
          </a:xfrm>
          <a:prstGeom prst="rect">
            <a:avLst/>
          </a:prstGeom>
          <a:noFill/>
        </p:spPr>
        <p:txBody>
          <a:bodyPr wrap="none" rtlCol="0">
            <a:spAutoFit/>
          </a:bodyPr>
          <a:lstStyle/>
          <a:p>
            <a:pPr algn="ctr"/>
            <a:r>
              <a:rPr lang="en-US" sz="1200" b="1" dirty="0">
                <a:latin typeface="Century Gothic" panose="020B0502020202020204" pitchFamily="34" charset="0"/>
              </a:rPr>
              <a:t>Two Fear of Failure People</a:t>
            </a:r>
          </a:p>
        </p:txBody>
      </p:sp>
      <p:sp>
        <p:nvSpPr>
          <p:cNvPr id="18" name="TextBox 17">
            <a:extLst>
              <a:ext uri="{FF2B5EF4-FFF2-40B4-BE49-F238E27FC236}">
                <a16:creationId xmlns:a16="http://schemas.microsoft.com/office/drawing/2014/main" id="{437E7563-AD19-8747-B196-89D7BC447939}"/>
              </a:ext>
            </a:extLst>
          </p:cNvPr>
          <p:cNvSpPr txBox="1"/>
          <p:nvPr/>
        </p:nvSpPr>
        <p:spPr>
          <a:xfrm>
            <a:off x="2136949" y="5242346"/>
            <a:ext cx="4607664" cy="1107996"/>
          </a:xfrm>
          <a:prstGeom prst="rect">
            <a:avLst/>
          </a:prstGeom>
          <a:noFill/>
        </p:spPr>
        <p:txBody>
          <a:bodyPr wrap="square" rtlCol="0">
            <a:spAutoFit/>
          </a:bodyPr>
          <a:lstStyle/>
          <a:p>
            <a:pPr lvl="0" fontAlgn="base">
              <a:spcBef>
                <a:spcPct val="0"/>
              </a:spcBef>
              <a:spcAft>
                <a:spcPct val="0"/>
              </a:spcAft>
              <a:tabLst>
                <a:tab pos="742950" algn="l"/>
                <a:tab pos="2914650" algn="l"/>
              </a:tabLst>
            </a:pPr>
            <a:r>
              <a:rPr lang="en-US" sz="1100" dirty="0">
                <a:latin typeface="Century Gothic" panose="020B0502020202020204" pitchFamily="34" charset="0"/>
                <a:ea typeface="Calibri" pitchFamily="34" charset="0"/>
                <a:cs typeface="Times New Roman" pitchFamily="18" charset="0"/>
              </a:rPr>
              <a:t>These are often very low-conflict relationships. Both people like to avoid conflict and try to please the other. But, if they are both feeling insecure and needy for validation, it can create a situation where neither is giving any validation, and both feel un-cared for. These two must both work on their own security and validate their partner often. </a:t>
            </a:r>
          </a:p>
        </p:txBody>
      </p:sp>
      <p:sp>
        <p:nvSpPr>
          <p:cNvPr id="19" name="TextBox 18">
            <a:extLst>
              <a:ext uri="{FF2B5EF4-FFF2-40B4-BE49-F238E27FC236}">
                <a16:creationId xmlns:a16="http://schemas.microsoft.com/office/drawing/2014/main" id="{FF546D32-1DBB-EA48-A943-FB25BD8B910D}"/>
              </a:ext>
            </a:extLst>
          </p:cNvPr>
          <p:cNvSpPr txBox="1"/>
          <p:nvPr/>
        </p:nvSpPr>
        <p:spPr>
          <a:xfrm>
            <a:off x="100794" y="6348793"/>
            <a:ext cx="1944764" cy="276999"/>
          </a:xfrm>
          <a:prstGeom prst="rect">
            <a:avLst/>
          </a:prstGeom>
          <a:noFill/>
        </p:spPr>
        <p:txBody>
          <a:bodyPr wrap="none" rtlCol="0">
            <a:spAutoFit/>
          </a:bodyPr>
          <a:lstStyle/>
          <a:p>
            <a:pPr algn="ctr"/>
            <a:r>
              <a:rPr lang="en-US" sz="1200" b="1" dirty="0">
                <a:latin typeface="Century Gothic" panose="020B0502020202020204" pitchFamily="34" charset="0"/>
              </a:rPr>
              <a:t>Two Fear of Loss People</a:t>
            </a:r>
          </a:p>
        </p:txBody>
      </p:sp>
      <p:sp>
        <p:nvSpPr>
          <p:cNvPr id="20" name="TextBox 19">
            <a:extLst>
              <a:ext uri="{FF2B5EF4-FFF2-40B4-BE49-F238E27FC236}">
                <a16:creationId xmlns:a16="http://schemas.microsoft.com/office/drawing/2014/main" id="{20CFF90F-ACDC-FC4C-B906-D0130244282E}"/>
              </a:ext>
            </a:extLst>
          </p:cNvPr>
          <p:cNvSpPr txBox="1"/>
          <p:nvPr/>
        </p:nvSpPr>
        <p:spPr>
          <a:xfrm>
            <a:off x="119270" y="7628671"/>
            <a:ext cx="1122423" cy="276999"/>
          </a:xfrm>
          <a:prstGeom prst="rect">
            <a:avLst/>
          </a:prstGeom>
          <a:noFill/>
        </p:spPr>
        <p:txBody>
          <a:bodyPr wrap="none" rtlCol="0">
            <a:spAutoFit/>
          </a:bodyPr>
          <a:lstStyle/>
          <a:p>
            <a:pPr algn="ctr"/>
            <a:r>
              <a:rPr lang="en-US" sz="1200" b="1" dirty="0">
                <a:latin typeface="Century Gothic" panose="020B0502020202020204" pitchFamily="34" charset="0"/>
              </a:rPr>
              <a:t>One of each</a:t>
            </a:r>
          </a:p>
        </p:txBody>
      </p:sp>
      <p:sp>
        <p:nvSpPr>
          <p:cNvPr id="21" name="TextBox 20">
            <a:extLst>
              <a:ext uri="{FF2B5EF4-FFF2-40B4-BE49-F238E27FC236}">
                <a16:creationId xmlns:a16="http://schemas.microsoft.com/office/drawing/2014/main" id="{10C9E260-5FA9-BF43-B0AE-C3269D08C589}"/>
              </a:ext>
            </a:extLst>
          </p:cNvPr>
          <p:cNvSpPr txBox="1"/>
          <p:nvPr/>
        </p:nvSpPr>
        <p:spPr>
          <a:xfrm>
            <a:off x="2158495" y="6535496"/>
            <a:ext cx="4607664" cy="938719"/>
          </a:xfrm>
          <a:prstGeom prst="rect">
            <a:avLst/>
          </a:prstGeom>
          <a:noFill/>
        </p:spPr>
        <p:txBody>
          <a:bodyPr wrap="square" rtlCol="0">
            <a:spAutoFit/>
          </a:bodyPr>
          <a:lstStyle/>
          <a:p>
            <a:pPr lvl="0" fontAlgn="base">
              <a:spcBef>
                <a:spcPct val="0"/>
              </a:spcBef>
              <a:spcAft>
                <a:spcPct val="0"/>
              </a:spcAft>
              <a:tabLst>
                <a:tab pos="742950" algn="l"/>
                <a:tab pos="2914650" algn="l"/>
              </a:tabLst>
            </a:pPr>
            <a:r>
              <a:rPr lang="en-US" sz="1100" dirty="0">
                <a:latin typeface="Century Gothic" panose="020B0502020202020204" pitchFamily="34" charset="0"/>
                <a:ea typeface="Calibri" pitchFamily="34" charset="0"/>
                <a:cs typeface="Times New Roman" pitchFamily="18" charset="0"/>
              </a:rPr>
              <a:t>These are often higher conflict relationships. Both people like to have things their way and think they are right.  They both have to work on letting things go, giving up control, letting things be wrong, and being more flexible or easy going. They need to work on their own sense of safety and security in the world. </a:t>
            </a:r>
          </a:p>
        </p:txBody>
      </p:sp>
      <p:sp>
        <p:nvSpPr>
          <p:cNvPr id="22" name="TextBox 21">
            <a:extLst>
              <a:ext uri="{FF2B5EF4-FFF2-40B4-BE49-F238E27FC236}">
                <a16:creationId xmlns:a16="http://schemas.microsoft.com/office/drawing/2014/main" id="{A4B8B16A-EEDA-0E41-AFE6-9A6284C16845}"/>
              </a:ext>
            </a:extLst>
          </p:cNvPr>
          <p:cNvSpPr txBox="1"/>
          <p:nvPr/>
        </p:nvSpPr>
        <p:spPr>
          <a:xfrm>
            <a:off x="2158495" y="7628671"/>
            <a:ext cx="4607664" cy="1277273"/>
          </a:xfrm>
          <a:prstGeom prst="rect">
            <a:avLst/>
          </a:prstGeom>
          <a:noFill/>
        </p:spPr>
        <p:txBody>
          <a:bodyPr wrap="square" rtlCol="0">
            <a:spAutoFit/>
          </a:bodyPr>
          <a:lstStyle/>
          <a:p>
            <a:pPr lvl="0" fontAlgn="base">
              <a:spcBef>
                <a:spcPct val="0"/>
              </a:spcBef>
              <a:spcAft>
                <a:spcPct val="0"/>
              </a:spcAft>
              <a:tabLst>
                <a:tab pos="742950" algn="l"/>
                <a:tab pos="2914650" algn="l"/>
              </a:tabLst>
            </a:pPr>
            <a:r>
              <a:rPr lang="en-US" sz="1100" dirty="0">
                <a:latin typeface="Century Gothic" panose="020B0502020202020204" pitchFamily="34" charset="0"/>
                <a:ea typeface="Calibri" pitchFamily="34" charset="0"/>
                <a:cs typeface="Times New Roman" pitchFamily="18" charset="0"/>
              </a:rPr>
              <a:t>These are the most common relationship as opposites do attract. These two must become aware of their partners triggers and avoid hitting them. They must allow their partner to be wired differently from them and be who they are, They must work on their own sense of balance every day and notice when their partner is out of balance, so they can give validation and reassurance. </a:t>
            </a:r>
          </a:p>
        </p:txBody>
      </p:sp>
    </p:spTree>
    <p:extLst>
      <p:ext uri="{BB962C8B-B14F-4D97-AF65-F5344CB8AC3E}">
        <p14:creationId xmlns:p14="http://schemas.microsoft.com/office/powerpoint/2010/main" val="298439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0D07433-E689-6E45-AE91-FAE653E47A80}"/>
              </a:ext>
            </a:extLst>
          </p:cNvPr>
          <p:cNvSpPr/>
          <p:nvPr/>
        </p:nvSpPr>
        <p:spPr>
          <a:xfrm>
            <a:off x="152400" y="119927"/>
            <a:ext cx="6552428" cy="118480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E23014A-139E-8546-B11C-2FB5671F4DD7}"/>
              </a:ext>
            </a:extLst>
          </p:cNvPr>
          <p:cNvSpPr txBox="1"/>
          <p:nvPr/>
        </p:nvSpPr>
        <p:spPr>
          <a:xfrm>
            <a:off x="590564" y="219503"/>
            <a:ext cx="4538102" cy="523220"/>
          </a:xfrm>
          <a:prstGeom prst="rect">
            <a:avLst/>
          </a:prstGeom>
          <a:noFill/>
        </p:spPr>
        <p:txBody>
          <a:bodyPr wrap="none" rtlCol="0">
            <a:spAutoFit/>
          </a:bodyPr>
          <a:lstStyle/>
          <a:p>
            <a:r>
              <a:rPr lang="en-US" sz="2800" b="1" dirty="0"/>
              <a:t>Improving your Relationships</a:t>
            </a:r>
          </a:p>
        </p:txBody>
      </p:sp>
      <p:sp>
        <p:nvSpPr>
          <p:cNvPr id="26" name="TextBox 25">
            <a:extLst>
              <a:ext uri="{FF2B5EF4-FFF2-40B4-BE49-F238E27FC236}">
                <a16:creationId xmlns:a16="http://schemas.microsoft.com/office/drawing/2014/main" id="{8859FED7-40AB-D546-B8E0-155F2C89805B}"/>
              </a:ext>
            </a:extLst>
          </p:cNvPr>
          <p:cNvSpPr txBox="1"/>
          <p:nvPr/>
        </p:nvSpPr>
        <p:spPr>
          <a:xfrm>
            <a:off x="203950" y="996951"/>
            <a:ext cx="6082298" cy="261610"/>
          </a:xfrm>
          <a:prstGeom prst="rect">
            <a:avLst/>
          </a:prstGeom>
          <a:noFill/>
        </p:spPr>
        <p:txBody>
          <a:bodyPr wrap="square" rtlCol="0">
            <a:spAutoFit/>
          </a:bodyPr>
          <a:lstStyle/>
          <a:p>
            <a:r>
              <a:rPr lang="en-US" sz="1100" dirty="0">
                <a:latin typeface="Century Gothic" panose="020B0502020202020204" pitchFamily="34" charset="0"/>
              </a:rPr>
              <a:t>Coach Kim Giles  ▶︎   801-231-0107  ▶︎  </a:t>
            </a:r>
            <a:r>
              <a:rPr lang="en-US" sz="1100" dirty="0" err="1">
                <a:latin typeface="Century Gothic" panose="020B0502020202020204" pitchFamily="34" charset="0"/>
              </a:rPr>
              <a:t>coachkimgiles@gmail.com</a:t>
            </a:r>
            <a:endParaRPr lang="en-US" sz="1100" dirty="0">
              <a:latin typeface="Century Gothic" panose="020B0502020202020204" pitchFamily="34" charset="0"/>
            </a:endParaRPr>
          </a:p>
        </p:txBody>
      </p:sp>
      <p:sp>
        <p:nvSpPr>
          <p:cNvPr id="30" name="TextBox 29">
            <a:extLst>
              <a:ext uri="{FF2B5EF4-FFF2-40B4-BE49-F238E27FC236}">
                <a16:creationId xmlns:a16="http://schemas.microsoft.com/office/drawing/2014/main" id="{90B0D6AA-C9AA-5C49-ADEC-751E9AB1DA1D}"/>
              </a:ext>
            </a:extLst>
          </p:cNvPr>
          <p:cNvSpPr txBox="1"/>
          <p:nvPr/>
        </p:nvSpPr>
        <p:spPr>
          <a:xfrm>
            <a:off x="0" y="8916351"/>
            <a:ext cx="1837362" cy="215444"/>
          </a:xfrm>
          <a:prstGeom prst="rect">
            <a:avLst/>
          </a:prstGeom>
          <a:noFill/>
        </p:spPr>
        <p:txBody>
          <a:bodyPr wrap="none" rtlCol="0">
            <a:spAutoFit/>
          </a:bodyPr>
          <a:lstStyle/>
          <a:p>
            <a:r>
              <a:rPr lang="en-US" sz="800" dirty="0"/>
              <a:t>Copyright © Claritypoint Coaching 2021</a:t>
            </a:r>
          </a:p>
        </p:txBody>
      </p:sp>
      <p:sp>
        <p:nvSpPr>
          <p:cNvPr id="44" name="TextBox 43">
            <a:extLst>
              <a:ext uri="{FF2B5EF4-FFF2-40B4-BE49-F238E27FC236}">
                <a16:creationId xmlns:a16="http://schemas.microsoft.com/office/drawing/2014/main" id="{EF5DD4D2-8644-924D-BBE1-B751588FD5DB}"/>
              </a:ext>
            </a:extLst>
          </p:cNvPr>
          <p:cNvSpPr txBox="1"/>
          <p:nvPr/>
        </p:nvSpPr>
        <p:spPr>
          <a:xfrm>
            <a:off x="304800" y="1543054"/>
            <a:ext cx="6423553" cy="4539704"/>
          </a:xfrm>
          <a:prstGeom prst="rect">
            <a:avLst/>
          </a:prstGeom>
          <a:noFill/>
        </p:spPr>
        <p:txBody>
          <a:bodyPr wrap="none" rtlCol="0">
            <a:spAutoFit/>
          </a:bodyPr>
          <a:lstStyle/>
          <a:p>
            <a:r>
              <a:rPr lang="en-US" sz="1200" b="1" dirty="0">
                <a:latin typeface="Century Gothic" panose="020B0502020202020204" pitchFamily="34" charset="0"/>
              </a:rPr>
              <a:t>What to do now:</a:t>
            </a:r>
            <a:endParaRPr lang="en-US" sz="1100" b="1" dirty="0">
              <a:latin typeface="Century Gothic" panose="020B0502020202020204" pitchFamily="34" charset="0"/>
            </a:endParaRPr>
          </a:p>
          <a:p>
            <a:endParaRPr lang="en-US" sz="1100" b="1" dirty="0">
              <a:latin typeface="Century Gothic" panose="020B0502020202020204" pitchFamily="34" charset="0"/>
            </a:endParaRPr>
          </a:p>
          <a:p>
            <a:r>
              <a:rPr lang="en-US" sz="1100" dirty="0">
                <a:latin typeface="Century Gothic" panose="020B0502020202020204" pitchFamily="34" charset="0"/>
              </a:rPr>
              <a:t>▶︎  Visit </a:t>
            </a:r>
            <a:r>
              <a:rPr lang="en-US" sz="1100" b="1" dirty="0" err="1">
                <a:latin typeface="Century Gothic" panose="020B0502020202020204" pitchFamily="34" charset="0"/>
              </a:rPr>
              <a:t>www.claritypointcoaching.com</a:t>
            </a:r>
            <a:r>
              <a:rPr lang="en-US" sz="1100" dirty="0">
                <a:latin typeface="Century Gothic" panose="020B0502020202020204" pitchFamily="34" charset="0"/>
              </a:rPr>
              <a:t> (or PUT YOUR WEBSITE HERE) </a:t>
            </a:r>
            <a:br>
              <a:rPr lang="en-US" sz="1100" dirty="0">
                <a:latin typeface="Century Gothic" panose="020B0502020202020204" pitchFamily="34" charset="0"/>
              </a:rPr>
            </a:br>
            <a:r>
              <a:rPr lang="en-US" sz="1100" dirty="0">
                <a:latin typeface="Century Gothic" panose="020B0502020202020204" pitchFamily="34" charset="0"/>
              </a:rPr>
              <a:t>      to learn more download worksheets and resources like the Understanding your Marriage</a:t>
            </a:r>
            <a:br>
              <a:rPr lang="en-US" sz="1100" dirty="0">
                <a:latin typeface="Century Gothic" panose="020B0502020202020204" pitchFamily="34" charset="0"/>
              </a:rPr>
            </a:br>
            <a:r>
              <a:rPr lang="en-US" sz="1100" dirty="0">
                <a:latin typeface="Century Gothic" panose="020B0502020202020204" pitchFamily="34" charset="0"/>
              </a:rPr>
              <a:t>      Worksheet or the Clarity Questions Worksheet. </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  Buy the book Choosing Clarity</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  </a:t>
            </a:r>
            <a:r>
              <a:rPr lang="en-US" sz="1100" b="1" dirty="0">
                <a:latin typeface="Century Gothic" panose="020B0502020202020204" pitchFamily="34" charset="0"/>
              </a:rPr>
              <a:t>Take the Assessment – if you do nothing else!</a:t>
            </a:r>
            <a:br>
              <a:rPr lang="en-US" sz="1100" b="1" dirty="0">
                <a:latin typeface="Century Gothic" panose="020B0502020202020204" pitchFamily="34" charset="0"/>
              </a:rPr>
            </a:br>
            <a:endParaRPr lang="en-US" sz="1100" b="1" dirty="0">
              <a:latin typeface="Century Gothic" panose="020B0502020202020204" pitchFamily="34" charset="0"/>
            </a:endParaRPr>
          </a:p>
          <a:p>
            <a:r>
              <a:rPr lang="en-US" sz="1100" dirty="0">
                <a:latin typeface="Century Gothic" panose="020B0502020202020204" pitchFamily="34" charset="0"/>
              </a:rPr>
              <a:t>▶︎  Engage in Coaching three ways:</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	 ▶︎  </a:t>
            </a:r>
            <a:r>
              <a:rPr lang="en-US" sz="1100" b="1" dirty="0">
                <a:latin typeface="Century Gothic" panose="020B0502020202020204" pitchFamily="34" charset="0"/>
              </a:rPr>
              <a:t>Do a Couples Session</a:t>
            </a:r>
            <a:br>
              <a:rPr lang="en-US" sz="1100" dirty="0">
                <a:latin typeface="Century Gothic" panose="020B0502020202020204" pitchFamily="34" charset="0"/>
              </a:rPr>
            </a:br>
            <a:r>
              <a:rPr lang="en-US" sz="1100" dirty="0">
                <a:latin typeface="Century Gothic" panose="020B0502020202020204" pitchFamily="34" charset="0"/>
              </a:rPr>
              <a:t>	      Meet with me to learn about the strengths and challenges associated </a:t>
            </a:r>
            <a:br>
              <a:rPr lang="en-US" sz="1100" dirty="0">
                <a:latin typeface="Century Gothic" panose="020B0502020202020204" pitchFamily="34" charset="0"/>
              </a:rPr>
            </a:br>
            <a:r>
              <a:rPr lang="en-US" sz="1100" dirty="0">
                <a:latin typeface="Century Gothic" panose="020B0502020202020204" pitchFamily="34" charset="0"/>
              </a:rPr>
              <a:t>	       with a specific relationship.</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	 ▶︎  </a:t>
            </a:r>
            <a:r>
              <a:rPr lang="en-US" sz="1100" b="1" dirty="0">
                <a:latin typeface="Century Gothic" panose="020B0502020202020204" pitchFamily="34" charset="0"/>
              </a:rPr>
              <a:t>Join a small group Coaching Class</a:t>
            </a:r>
            <a:br>
              <a:rPr lang="en-US" sz="1100" dirty="0">
                <a:latin typeface="Century Gothic" panose="020B0502020202020204" pitchFamily="34" charset="0"/>
              </a:rPr>
            </a:br>
            <a:r>
              <a:rPr lang="en-US" sz="1100" dirty="0">
                <a:latin typeface="Century Gothic" panose="020B0502020202020204" pitchFamily="34" charset="0"/>
              </a:rPr>
              <a:t>	      Learn how to manage your own fear triggers, change your limiting </a:t>
            </a:r>
            <a:br>
              <a:rPr lang="en-US" sz="1100" dirty="0">
                <a:latin typeface="Century Gothic" panose="020B0502020202020204" pitchFamily="34" charset="0"/>
              </a:rPr>
            </a:br>
            <a:r>
              <a:rPr lang="en-US" sz="1100" dirty="0">
                <a:latin typeface="Century Gothic" panose="020B0502020202020204" pitchFamily="34" charset="0"/>
              </a:rPr>
              <a:t>	      beliefs and fear-based behaviors, learn communication and </a:t>
            </a:r>
            <a:br>
              <a:rPr lang="en-US" sz="1100" dirty="0">
                <a:latin typeface="Century Gothic" panose="020B0502020202020204" pitchFamily="34" charset="0"/>
              </a:rPr>
            </a:br>
            <a:r>
              <a:rPr lang="en-US" sz="1100" dirty="0">
                <a:latin typeface="Century Gothic" panose="020B0502020202020204" pitchFamily="34" charset="0"/>
              </a:rPr>
              <a:t>	      relationship skills and more.</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	 ▶︎  </a:t>
            </a:r>
            <a:r>
              <a:rPr lang="en-US" sz="1100" b="1" dirty="0">
                <a:latin typeface="Century Gothic" panose="020B0502020202020204" pitchFamily="34" charset="0"/>
              </a:rPr>
              <a:t>Do one on one Personal Coaching</a:t>
            </a:r>
            <a:br>
              <a:rPr lang="en-US" sz="1100" dirty="0">
                <a:latin typeface="Century Gothic" panose="020B0502020202020204" pitchFamily="34" charset="0"/>
              </a:rPr>
            </a:br>
            <a:r>
              <a:rPr lang="en-US" sz="1100" dirty="0">
                <a:latin typeface="Century Gothic" panose="020B0502020202020204" pitchFamily="34" charset="0"/>
              </a:rPr>
              <a:t>	      Get the help you need to become less reactive and offended less often. </a:t>
            </a:r>
            <a:br>
              <a:rPr lang="en-US" sz="1100" dirty="0">
                <a:latin typeface="Century Gothic" panose="020B0502020202020204" pitchFamily="34" charset="0"/>
              </a:rPr>
            </a:br>
            <a:r>
              <a:rPr lang="en-US" sz="1100" dirty="0">
                <a:latin typeface="Century Gothic" panose="020B0502020202020204" pitchFamily="34" charset="0"/>
              </a:rPr>
              <a:t>	      Figure out yourself on the deepest level and become the best you. </a:t>
            </a:r>
          </a:p>
          <a:p>
            <a:endParaRPr lang="en-US" sz="1200" dirty="0">
              <a:latin typeface="Century Gothic" panose="020B0502020202020204" pitchFamily="34" charset="0"/>
            </a:endParaRPr>
          </a:p>
          <a:p>
            <a:r>
              <a:rPr lang="en-US" sz="1200" dirty="0">
                <a:latin typeface="Century Gothic" panose="020B0502020202020204" pitchFamily="34" charset="0"/>
              </a:rPr>
              <a:t> My gift to you is a free 20 minute session to discuss your Assessment Report</a:t>
            </a:r>
          </a:p>
        </p:txBody>
      </p:sp>
      <p:sp>
        <p:nvSpPr>
          <p:cNvPr id="46" name="TextBox 45">
            <a:extLst>
              <a:ext uri="{FF2B5EF4-FFF2-40B4-BE49-F238E27FC236}">
                <a16:creationId xmlns:a16="http://schemas.microsoft.com/office/drawing/2014/main" id="{05B5385F-89E5-0541-BD7F-28A380A6E235}"/>
              </a:ext>
            </a:extLst>
          </p:cNvPr>
          <p:cNvSpPr txBox="1"/>
          <p:nvPr/>
        </p:nvSpPr>
        <p:spPr>
          <a:xfrm>
            <a:off x="1295400" y="606689"/>
            <a:ext cx="3004349" cy="276999"/>
          </a:xfrm>
          <a:prstGeom prst="rect">
            <a:avLst/>
          </a:prstGeom>
          <a:noFill/>
        </p:spPr>
        <p:txBody>
          <a:bodyPr wrap="none" rtlCol="0">
            <a:spAutoFit/>
          </a:bodyPr>
          <a:lstStyle/>
          <a:p>
            <a:r>
              <a:rPr lang="en-US" sz="1200" dirty="0">
                <a:latin typeface="Century Gothic" pitchFamily="34" charset="0"/>
              </a:rPr>
              <a:t>How to have a Relationship Skills Party</a:t>
            </a:r>
          </a:p>
        </p:txBody>
      </p:sp>
      <p:pic>
        <p:nvPicPr>
          <p:cNvPr id="48" name="Picture 47" descr="Icon&#10;&#10;Description automatically generated">
            <a:extLst>
              <a:ext uri="{FF2B5EF4-FFF2-40B4-BE49-F238E27FC236}">
                <a16:creationId xmlns:a16="http://schemas.microsoft.com/office/drawing/2014/main" id="{82AE7071-DBDF-2948-BD3B-F12E23685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5392" y="222741"/>
            <a:ext cx="973022" cy="973022"/>
          </a:xfrm>
          <a:prstGeom prst="rect">
            <a:avLst/>
          </a:prstGeom>
        </p:spPr>
      </p:pic>
    </p:spTree>
    <p:extLst>
      <p:ext uri="{BB962C8B-B14F-4D97-AF65-F5344CB8AC3E}">
        <p14:creationId xmlns:p14="http://schemas.microsoft.com/office/powerpoint/2010/main" val="94311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43164" y="116851"/>
            <a:ext cx="6552428" cy="118480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0564" y="219503"/>
            <a:ext cx="4538102" cy="523220"/>
          </a:xfrm>
          <a:prstGeom prst="rect">
            <a:avLst/>
          </a:prstGeom>
          <a:noFill/>
        </p:spPr>
        <p:txBody>
          <a:bodyPr wrap="none" rtlCol="0">
            <a:spAutoFit/>
          </a:bodyPr>
          <a:lstStyle/>
          <a:p>
            <a:r>
              <a:rPr lang="en-US" sz="2800" b="1" dirty="0"/>
              <a:t>Improving your Relationships</a:t>
            </a:r>
          </a:p>
        </p:txBody>
      </p:sp>
      <p:sp>
        <p:nvSpPr>
          <p:cNvPr id="19" name="TextBox 18"/>
          <p:cNvSpPr txBox="1"/>
          <p:nvPr/>
        </p:nvSpPr>
        <p:spPr>
          <a:xfrm>
            <a:off x="1600200" y="630089"/>
            <a:ext cx="2335896" cy="276999"/>
          </a:xfrm>
          <a:prstGeom prst="rect">
            <a:avLst/>
          </a:prstGeom>
          <a:noFill/>
        </p:spPr>
        <p:txBody>
          <a:bodyPr wrap="none" rtlCol="0">
            <a:spAutoFit/>
          </a:bodyPr>
          <a:lstStyle/>
          <a:p>
            <a:r>
              <a:rPr lang="en-US" sz="1200" dirty="0">
                <a:latin typeface="Century Gothic" pitchFamily="34" charset="0"/>
              </a:rPr>
              <a:t>How to do a Couples Session</a:t>
            </a:r>
          </a:p>
        </p:txBody>
      </p:sp>
      <p:sp>
        <p:nvSpPr>
          <p:cNvPr id="24" name="TextBox 23"/>
          <p:cNvSpPr txBox="1"/>
          <p:nvPr/>
        </p:nvSpPr>
        <p:spPr>
          <a:xfrm>
            <a:off x="20425" y="8916443"/>
            <a:ext cx="1837362" cy="215444"/>
          </a:xfrm>
          <a:prstGeom prst="rect">
            <a:avLst/>
          </a:prstGeom>
          <a:noFill/>
        </p:spPr>
        <p:txBody>
          <a:bodyPr wrap="none" rtlCol="0">
            <a:spAutoFit/>
          </a:bodyPr>
          <a:lstStyle/>
          <a:p>
            <a:r>
              <a:rPr lang="en-US" sz="800" dirty="0"/>
              <a:t>Copyright © Claritypoint Coaching 2021</a:t>
            </a:r>
          </a:p>
        </p:txBody>
      </p:sp>
      <p:sp>
        <p:nvSpPr>
          <p:cNvPr id="12" name="Rectangle 11">
            <a:extLst>
              <a:ext uri="{FF2B5EF4-FFF2-40B4-BE49-F238E27FC236}">
                <a16:creationId xmlns:a16="http://schemas.microsoft.com/office/drawing/2014/main" id="{9CDDADA5-B54B-B14A-B247-5147B75EAB3C}"/>
              </a:ext>
            </a:extLst>
          </p:cNvPr>
          <p:cNvSpPr>
            <a:spLocks noChangeArrowheads="1"/>
          </p:cNvSpPr>
          <p:nvPr/>
        </p:nvSpPr>
        <p:spPr bwMode="auto">
          <a:xfrm>
            <a:off x="143164" y="1407787"/>
            <a:ext cx="6689103" cy="7619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r>
              <a:rPr lang="en-US" sz="1100" dirty="0">
                <a:latin typeface="Century Gothic" panose="020B0502020202020204" pitchFamily="34" charset="0"/>
              </a:rPr>
              <a:t>A couples Session is a good first introduction to coaching.  </a:t>
            </a:r>
          </a:p>
          <a:p>
            <a:endParaRPr lang="en-US" sz="1100" dirty="0">
              <a:latin typeface="Century Gothic" panose="020B0502020202020204" pitchFamily="34" charset="0"/>
            </a:endParaRPr>
          </a:p>
          <a:p>
            <a:r>
              <a:rPr lang="en-US" sz="1100" b="1" dirty="0">
                <a:latin typeface="Century Gothic" panose="020B0502020202020204" pitchFamily="34" charset="0"/>
              </a:rPr>
              <a:t>Objectives:</a:t>
            </a:r>
          </a:p>
          <a:p>
            <a:endParaRPr lang="en-US" sz="1100" dirty="0">
              <a:latin typeface="Century Gothic" panose="020B0502020202020204" pitchFamily="34" charset="0"/>
            </a:endParaRPr>
          </a:p>
          <a:p>
            <a:pPr marL="228600" indent="-228600">
              <a:buAutoNum type="arabicPeriod"/>
            </a:pPr>
            <a:r>
              <a:rPr lang="en-US" sz="1100" dirty="0">
                <a:latin typeface="Century Gothic" panose="020B0502020202020204" pitchFamily="34" charset="0"/>
              </a:rPr>
              <a:t>Help them understand the real cause of all marriage problems. (Fear triggers that make us think we aren’t safe with our spouse.</a:t>
            </a:r>
          </a:p>
          <a:p>
            <a:pPr marL="228600" indent="-228600">
              <a:buAutoNum type="arabicPeriod"/>
            </a:pPr>
            <a:endParaRPr lang="en-US" sz="1100" dirty="0">
              <a:latin typeface="Century Gothic" panose="020B0502020202020204" pitchFamily="34" charset="0"/>
            </a:endParaRPr>
          </a:p>
          <a:p>
            <a:pPr marL="228600" indent="-228600">
              <a:buAutoNum type="arabicPeriod"/>
            </a:pPr>
            <a:r>
              <a:rPr lang="en-US" sz="1100" dirty="0">
                <a:latin typeface="Century Gothic" panose="020B0502020202020204" pitchFamily="34" charset="0"/>
              </a:rPr>
              <a:t>Teach them that all behavior is driven by love/value OR Fear/Safety Seeking.</a:t>
            </a:r>
          </a:p>
          <a:p>
            <a:pPr marL="228600" indent="-228600">
              <a:buAutoNum type="arabicPeriod"/>
            </a:pPr>
            <a:r>
              <a:rPr lang="en-US" sz="1100" dirty="0">
                <a:latin typeface="Century Gothic" panose="020B0502020202020204" pitchFamily="34" charset="0"/>
              </a:rPr>
              <a:t>Teach them that all bad behavior is driven by fear.</a:t>
            </a:r>
          </a:p>
          <a:p>
            <a:pPr marL="228600" indent="-228600">
              <a:buAutoNum type="arabicPeriod"/>
            </a:pPr>
            <a:r>
              <a:rPr lang="en-US" sz="1100" dirty="0">
                <a:latin typeface="Century Gothic" panose="020B0502020202020204" pitchFamily="34" charset="0"/>
              </a:rPr>
              <a:t>Teach them about the two core fears – </a:t>
            </a:r>
          </a:p>
          <a:p>
            <a:pPr marL="228600" indent="-228600">
              <a:buAutoNum type="arabicPeriod"/>
            </a:pPr>
            <a:r>
              <a:rPr lang="en-US" sz="1100" dirty="0">
                <a:latin typeface="Century Gothic" panose="020B0502020202020204" pitchFamily="34" charset="0"/>
              </a:rPr>
              <a:t>Explain that you are dominant in one.  Figure out which is Core Fear for each.</a:t>
            </a:r>
          </a:p>
          <a:p>
            <a:pPr marL="228600" indent="-228600">
              <a:buAutoNum type="arabicPeriod"/>
            </a:pPr>
            <a:r>
              <a:rPr lang="en-US" sz="1100" dirty="0">
                <a:latin typeface="Century Gothic" panose="020B0502020202020204" pitchFamily="34" charset="0"/>
              </a:rPr>
              <a:t>Explain what that tells you about your partner.</a:t>
            </a:r>
          </a:p>
          <a:p>
            <a:pPr marL="228600" indent="-228600">
              <a:buAutoNum type="arabicPeriod"/>
            </a:pPr>
            <a:r>
              <a:rPr lang="en-US" sz="1100" dirty="0">
                <a:latin typeface="Century Gothic" panose="020B0502020202020204" pitchFamily="34" charset="0"/>
              </a:rPr>
              <a:t>What are each of their fear triggers that knock them out of balance.</a:t>
            </a:r>
            <a:br>
              <a:rPr lang="en-US" sz="1100" dirty="0">
                <a:latin typeface="Century Gothic" panose="020B0502020202020204" pitchFamily="34" charset="0"/>
              </a:rPr>
            </a:br>
            <a:r>
              <a:rPr lang="en-US" sz="1100" dirty="0">
                <a:latin typeface="Century Gothic" panose="020B0502020202020204" pitchFamily="34" charset="0"/>
              </a:rPr>
              <a:t>Ask about specific situations when they were offended or upset and look at what fear got triggered. Can they see what their triggers are?</a:t>
            </a:r>
          </a:p>
          <a:p>
            <a:pPr marL="228600" indent="-228600">
              <a:buAutoNum type="arabicPeriod"/>
            </a:pPr>
            <a:r>
              <a:rPr lang="en-US" sz="1100" dirty="0">
                <a:latin typeface="Century Gothic" panose="020B0502020202020204" pitchFamily="34" charset="0"/>
              </a:rPr>
              <a:t>What bad behavior comes out when you get triggered. </a:t>
            </a:r>
            <a:br>
              <a:rPr lang="en-US" sz="1100" dirty="0">
                <a:latin typeface="Century Gothic" panose="020B0502020202020204" pitchFamily="34" charset="0"/>
              </a:rPr>
            </a:br>
            <a:r>
              <a:rPr lang="en-US" sz="1100" dirty="0">
                <a:latin typeface="Century Gothic" panose="020B0502020202020204" pitchFamily="34" charset="0"/>
              </a:rPr>
              <a:t> See if they can tell you.</a:t>
            </a:r>
            <a:br>
              <a:rPr lang="en-US" sz="1100" dirty="0">
                <a:latin typeface="Century Gothic" panose="020B0502020202020204" pitchFamily="34" charset="0"/>
              </a:rPr>
            </a:br>
            <a:r>
              <a:rPr lang="en-US" sz="1100" dirty="0">
                <a:latin typeface="Century Gothic" panose="020B0502020202020204" pitchFamily="34" charset="0"/>
              </a:rPr>
              <a:t>  Tell them typically with your core fear we see some….</a:t>
            </a:r>
          </a:p>
          <a:p>
            <a:pPr marL="228600" indent="-228600">
              <a:buAutoNum type="arabicPeriod"/>
            </a:pPr>
            <a:r>
              <a:rPr lang="en-US" sz="1100" dirty="0">
                <a:latin typeface="Century Gothic" panose="020B0502020202020204" pitchFamily="34" charset="0"/>
              </a:rPr>
              <a:t> Talk about how your number one job in the relationship is to be responsible your balanced state. If you are out of balance, own that and ask for some time to get in balance before you continue conversation. </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Most couples, who are struggling to get along, find the root problem is they don’t feel safe or good enough on their own, individually. They have also made their partner responsible for their fear, low self-esteem, and unhappiness, which sets the partner up for failure, because your partner can’t make you feel safe.  </a:t>
            </a:r>
            <a:br>
              <a:rPr lang="en-US" sz="1100" dirty="0">
                <a:latin typeface="Century Gothic" panose="020B0502020202020204" pitchFamily="34" charset="0"/>
              </a:rPr>
            </a:br>
            <a:br>
              <a:rPr lang="en-US" sz="1100" dirty="0">
                <a:latin typeface="Century Gothic" panose="020B0502020202020204" pitchFamily="34" charset="0"/>
              </a:rPr>
            </a:br>
            <a:r>
              <a:rPr lang="en-US" sz="1100" b="1" dirty="0">
                <a:latin typeface="Century Gothic" panose="020B0502020202020204" pitchFamily="34" charset="0"/>
              </a:rPr>
              <a:t>You are the only one who can make you feel safe.  Your thoughts are the only thing that can upset you.  </a:t>
            </a:r>
            <a:r>
              <a:rPr lang="en-US" sz="1100" dirty="0">
                <a:latin typeface="Century Gothic" panose="020B0502020202020204" pitchFamily="34" charset="0"/>
              </a:rPr>
              <a:t>You must choose trust and love to feel safe in your relationship.</a:t>
            </a:r>
            <a:br>
              <a:rPr lang="en-US" sz="1100" dirty="0">
                <a:latin typeface="Century Gothic" panose="020B0502020202020204" pitchFamily="34" charset="0"/>
              </a:rPr>
            </a:br>
            <a:endParaRPr lang="en-US" sz="1100" dirty="0">
              <a:latin typeface="Century Gothic" panose="020B0502020202020204" pitchFamily="34" charset="0"/>
            </a:endParaRPr>
          </a:p>
          <a:p>
            <a:r>
              <a:rPr lang="en-US" sz="1100" dirty="0">
                <a:latin typeface="Century Gothic" panose="020B0502020202020204" pitchFamily="34" charset="0"/>
              </a:rPr>
              <a:t>10.  Help them know the things they can do to help their partner feel safer and valued, and </a:t>
            </a:r>
            <a:br>
              <a:rPr lang="en-US" sz="1100" dirty="0">
                <a:latin typeface="Century Gothic" panose="020B0502020202020204" pitchFamily="34" charset="0"/>
              </a:rPr>
            </a:br>
            <a:r>
              <a:rPr lang="en-US" sz="1100" dirty="0">
                <a:latin typeface="Century Gothic" panose="020B0502020202020204" pitchFamily="34" charset="0"/>
              </a:rPr>
              <a:t>      what not to do, to avoid triggering their fears.  </a:t>
            </a:r>
          </a:p>
          <a:p>
            <a:br>
              <a:rPr lang="en-US" sz="1100" dirty="0">
                <a:latin typeface="Century Gothic" panose="020B0502020202020204" pitchFamily="34" charset="0"/>
              </a:rPr>
            </a:br>
            <a:r>
              <a:rPr lang="en-US" sz="1100" dirty="0">
                <a:latin typeface="Century Gothic" panose="020B0502020202020204" pitchFamily="34" charset="0"/>
              </a:rPr>
              <a:t>You may have them fill out the Worksheet – Understanding your marriage before hand, so they start thinking about how fear is affecting the relationship. </a:t>
            </a:r>
          </a:p>
          <a:p>
            <a:endParaRPr lang="en-US" sz="1100" dirty="0">
              <a:latin typeface="Century Gothic" panose="020B0502020202020204" pitchFamily="34" charset="0"/>
              <a:ea typeface="Calibri" pitchFamily="34" charset="0"/>
              <a:cs typeface="Times New Roman" pitchFamily="18" charset="0"/>
            </a:endParaRPr>
          </a:p>
          <a:p>
            <a:r>
              <a:rPr lang="en-US" sz="1100" dirty="0">
                <a:latin typeface="Century Gothic" panose="020B0502020202020204" pitchFamily="34" charset="0"/>
                <a:ea typeface="Calibri" pitchFamily="34" charset="0"/>
                <a:cs typeface="Times New Roman" pitchFamily="18" charset="0"/>
              </a:rPr>
              <a:t>Throughout the session make sure you are mentioning “In coaching I get to work with you on this at a much deeper level” or “In coaching we work on changing these fear beliefs at the subconscious level, to help you become less triggered”.</a:t>
            </a:r>
          </a:p>
          <a:p>
            <a:endParaRPr lang="en-US" sz="1100" dirty="0">
              <a:latin typeface="Century Gothic" panose="020B0502020202020204" pitchFamily="34" charset="0"/>
              <a:ea typeface="Calibri" pitchFamily="34" charset="0"/>
              <a:cs typeface="Times New Roman" pitchFamily="18" charset="0"/>
            </a:endParaRPr>
          </a:p>
          <a:p>
            <a:r>
              <a:rPr lang="en-US" sz="1100" dirty="0">
                <a:latin typeface="Century Gothic" panose="020B0502020202020204" pitchFamily="34" charset="0"/>
                <a:ea typeface="Calibri" pitchFamily="34" charset="0"/>
                <a:cs typeface="Times New Roman" pitchFamily="18" charset="0"/>
              </a:rPr>
              <a:t>Offer a special price on a first session for each person individually.  Ask if they would ever be open to trying just one session on their own to start working on their fear triggers?</a:t>
            </a:r>
          </a:p>
        </p:txBody>
      </p:sp>
      <p:pic>
        <p:nvPicPr>
          <p:cNvPr id="4" name="Picture 3" descr="Icon&#10;&#10;Description automatically generated">
            <a:extLst>
              <a:ext uri="{FF2B5EF4-FFF2-40B4-BE49-F238E27FC236}">
                <a16:creationId xmlns:a16="http://schemas.microsoft.com/office/drawing/2014/main" id="{A823F5C7-D4F1-DB4E-AB92-0BCFC4A57F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5392" y="222741"/>
            <a:ext cx="973022" cy="973022"/>
          </a:xfrm>
          <a:prstGeom prst="rect">
            <a:avLst/>
          </a:prstGeom>
        </p:spPr>
      </p:pic>
    </p:spTree>
    <p:extLst>
      <p:ext uri="{BB962C8B-B14F-4D97-AF65-F5344CB8AC3E}">
        <p14:creationId xmlns:p14="http://schemas.microsoft.com/office/powerpoint/2010/main" val="1687530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38737</TotalTime>
  <Words>1771</Words>
  <Application>Microsoft Macintosh PowerPoint</Application>
  <PresentationFormat>On-screen Show (4:3)</PresentationFormat>
  <Paragraphs>129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Kimberly Giles</dc:creator>
  <cp:lastModifiedBy>Kim Giles</cp:lastModifiedBy>
  <cp:revision>620</cp:revision>
  <cp:lastPrinted>2021-05-20T21:53:55Z</cp:lastPrinted>
  <dcterms:created xsi:type="dcterms:W3CDTF">2012-02-21T19:39:45Z</dcterms:created>
  <dcterms:modified xsi:type="dcterms:W3CDTF">2021-06-03T23:55:26Z</dcterms:modified>
</cp:coreProperties>
</file>